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70" r:id="rId3"/>
    <p:sldId id="271" r:id="rId4"/>
    <p:sldId id="289" r:id="rId5"/>
    <p:sldId id="291" r:id="rId6"/>
    <p:sldId id="273" r:id="rId7"/>
    <p:sldId id="292" r:id="rId8"/>
    <p:sldId id="293" r:id="rId9"/>
    <p:sldId id="299" r:id="rId10"/>
    <p:sldId id="275" r:id="rId11"/>
    <p:sldId id="294" r:id="rId12"/>
    <p:sldId id="301" r:id="rId13"/>
    <p:sldId id="295" r:id="rId14"/>
    <p:sldId id="278" r:id="rId15"/>
    <p:sldId id="279" r:id="rId16"/>
    <p:sldId id="286" r:id="rId17"/>
    <p:sldId id="298" r:id="rId18"/>
    <p:sldId id="287" r:id="rId1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59AA5"/>
    <a:srgbClr val="537680"/>
    <a:srgbClr val="B9AB6F"/>
    <a:srgbClr val="99987F"/>
    <a:srgbClr val="90AC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866" autoAdjust="0"/>
  </p:normalViewPr>
  <p:slideViewPr>
    <p:cSldViewPr>
      <p:cViewPr varScale="1">
        <p:scale>
          <a:sx n="97" d="100"/>
          <a:sy n="97" d="100"/>
        </p:scale>
        <p:origin x="200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B52303-BEA6-4C59-9E03-413F234F96BB}" type="doc">
      <dgm:prSet loTypeId="urn:microsoft.com/office/officeart/2005/8/layout/process1" loCatId="process" qsTypeId="urn:microsoft.com/office/officeart/2005/8/quickstyle/simple5" qsCatId="simple" csTypeId="urn:microsoft.com/office/officeart/2005/8/colors/accent1_2" csCatId="accent1" phldr="1"/>
      <dgm:spPr/>
    </dgm:pt>
    <dgm:pt modelId="{01E239FF-80C2-4CA2-A4AE-0F9896C95118}">
      <dgm:prSet phldrT="[文字]" custT="1"/>
      <dgm:spPr>
        <a:solidFill>
          <a:srgbClr val="759AA5"/>
        </a:solidFill>
      </dgm:spPr>
      <dgm:t>
        <a:bodyPr/>
        <a:lstStyle/>
        <a:p>
          <a:r>
            <a: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rPr>
            <a:t>正念</a:t>
          </a:r>
        </a:p>
      </dgm:t>
    </dgm:pt>
    <dgm:pt modelId="{DD3B3400-FC6D-49D7-8E53-27DCD55C5E8F}" type="parTrans" cxnId="{2E66180D-BC87-4191-A9AB-0732514CFF14}">
      <dgm:prSet/>
      <dgm:spPr/>
      <dgm:t>
        <a:bodyPr/>
        <a:lstStyle/>
        <a:p>
          <a:endParaRPr lang="zh-TW" altLang="en-US" sz="36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190EC591-8FB4-4D6C-83E6-389D5AEE735E}" type="sibTrans" cxnId="{2E66180D-BC87-4191-A9AB-0732514CFF14}">
      <dgm:prSet custT="1"/>
      <dgm:spPr/>
      <dgm:t>
        <a:bodyPr/>
        <a:lstStyle/>
        <a:p>
          <a:endParaRPr lang="zh-TW" altLang="en-US" sz="36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D9DE02CD-0EB4-45B3-A36B-7DBC15FB7188}">
      <dgm:prSet phldrT="[文字]" custT="1"/>
      <dgm:spPr>
        <a:solidFill>
          <a:srgbClr val="759AA5"/>
        </a:solidFill>
      </dgm:spPr>
      <dgm:t>
        <a:bodyPr/>
        <a:lstStyle/>
        <a:p>
          <a:r>
            <a: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rPr>
            <a:t>正氣</a:t>
          </a:r>
        </a:p>
      </dgm:t>
    </dgm:pt>
    <dgm:pt modelId="{79AB65BE-A79F-4A2D-BF6A-754731E63536}" type="parTrans" cxnId="{F500A900-682E-4717-9F29-8161028D83CE}">
      <dgm:prSet/>
      <dgm:spPr/>
      <dgm:t>
        <a:bodyPr/>
        <a:lstStyle/>
        <a:p>
          <a:endParaRPr lang="zh-TW" altLang="en-US" sz="36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2FB792B-8433-464C-956D-55EC045A3820}" type="sibTrans" cxnId="{F500A900-682E-4717-9F29-8161028D83CE}">
      <dgm:prSet custT="1"/>
      <dgm:spPr/>
      <dgm:t>
        <a:bodyPr/>
        <a:lstStyle/>
        <a:p>
          <a:endParaRPr lang="zh-TW" altLang="en-US" sz="36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0AB6CD3A-A63F-472C-BEFB-F322C3D3B4D9}">
      <dgm:prSet phldrT="[文字]" custT="1"/>
      <dgm:spPr>
        <a:solidFill>
          <a:srgbClr val="759AA5"/>
        </a:solidFill>
      </dgm:spPr>
      <dgm:t>
        <a:bodyPr/>
        <a:lstStyle/>
        <a:p>
          <a:r>
            <a: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rPr>
            <a:t>善人相助</a:t>
          </a:r>
        </a:p>
      </dgm:t>
    </dgm:pt>
    <dgm:pt modelId="{D4E4F11D-0D24-4FCF-9AB1-22F9B1CD5463}" type="parTrans" cxnId="{36DFA654-2480-42BF-8A9E-88DD93187926}">
      <dgm:prSet/>
      <dgm:spPr/>
      <dgm:t>
        <a:bodyPr/>
        <a:lstStyle/>
        <a:p>
          <a:endParaRPr lang="zh-TW" altLang="en-US" sz="36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6A0868A3-BE81-42AF-B267-98082C2B8CCB}" type="sibTrans" cxnId="{36DFA654-2480-42BF-8A9E-88DD93187926}">
      <dgm:prSet/>
      <dgm:spPr/>
      <dgm:t>
        <a:bodyPr/>
        <a:lstStyle/>
        <a:p>
          <a:endParaRPr lang="zh-TW" altLang="en-US" sz="36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2E60255B-D82A-4A7A-A0BC-C7875FC7610E}" type="pres">
      <dgm:prSet presAssocID="{D6B52303-BEA6-4C59-9E03-413F234F96BB}" presName="Name0" presStyleCnt="0">
        <dgm:presLayoutVars>
          <dgm:dir/>
          <dgm:resizeHandles val="exact"/>
        </dgm:presLayoutVars>
      </dgm:prSet>
      <dgm:spPr/>
    </dgm:pt>
    <dgm:pt modelId="{08E0C84F-970D-4C4B-AF0D-9DB730AFDD38}" type="pres">
      <dgm:prSet presAssocID="{01E239FF-80C2-4CA2-A4AE-0F9896C95118}" presName="node" presStyleLbl="node1" presStyleIdx="0" presStyleCnt="3" custScaleX="58791" custLinFactNeighborX="-798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B978AFC-EA62-4D29-AE6C-A0EBF53ADAE1}" type="pres">
      <dgm:prSet presAssocID="{190EC591-8FB4-4D6C-83E6-389D5AEE735E}" presName="sibTrans" presStyleLbl="sibTrans2D1" presStyleIdx="0" presStyleCnt="2"/>
      <dgm:spPr/>
      <dgm:t>
        <a:bodyPr/>
        <a:lstStyle/>
        <a:p>
          <a:endParaRPr lang="zh-TW" altLang="en-US"/>
        </a:p>
      </dgm:t>
    </dgm:pt>
    <dgm:pt modelId="{52049A1B-DB8E-44DE-A98E-15BB73345832}" type="pres">
      <dgm:prSet presAssocID="{190EC591-8FB4-4D6C-83E6-389D5AEE735E}" presName="connectorText" presStyleLbl="sibTrans2D1" presStyleIdx="0" presStyleCnt="2"/>
      <dgm:spPr/>
      <dgm:t>
        <a:bodyPr/>
        <a:lstStyle/>
        <a:p>
          <a:endParaRPr lang="zh-TW" altLang="en-US"/>
        </a:p>
      </dgm:t>
    </dgm:pt>
    <dgm:pt modelId="{48AE1B0E-AD2F-444B-8695-B2C4EC88E2A7}" type="pres">
      <dgm:prSet presAssocID="{D9DE02CD-0EB4-45B3-A36B-7DBC15FB7188}" presName="node" presStyleLbl="node1" presStyleIdx="1" presStyleCnt="3" custScaleX="6039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D9C8AEF-7D57-4EC5-BCBD-2633AB71B5DA}" type="pres">
      <dgm:prSet presAssocID="{F2FB792B-8433-464C-956D-55EC045A3820}" presName="sibTrans" presStyleLbl="sibTrans2D1" presStyleIdx="1" presStyleCnt="2"/>
      <dgm:spPr/>
      <dgm:t>
        <a:bodyPr/>
        <a:lstStyle/>
        <a:p>
          <a:endParaRPr lang="zh-TW" altLang="en-US"/>
        </a:p>
      </dgm:t>
    </dgm:pt>
    <dgm:pt modelId="{CE215DD4-54FC-43F0-B15F-799A1CF819A7}" type="pres">
      <dgm:prSet presAssocID="{F2FB792B-8433-464C-956D-55EC045A3820}" presName="connectorText" presStyleLbl="sibTrans2D1" presStyleIdx="1" presStyleCnt="2"/>
      <dgm:spPr/>
      <dgm:t>
        <a:bodyPr/>
        <a:lstStyle/>
        <a:p>
          <a:endParaRPr lang="zh-TW" altLang="en-US"/>
        </a:p>
      </dgm:t>
    </dgm:pt>
    <dgm:pt modelId="{6A5C4E08-8D1F-46B1-AC13-0FB35C11ECC8}" type="pres">
      <dgm:prSet presAssocID="{0AB6CD3A-A63F-472C-BEFB-F322C3D3B4D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2D8F6754-B8EC-4C2C-989D-B6F953345A47}" type="presOf" srcId="{F2FB792B-8433-464C-956D-55EC045A3820}" destId="{FD9C8AEF-7D57-4EC5-BCBD-2633AB71B5DA}" srcOrd="0" destOrd="0" presId="urn:microsoft.com/office/officeart/2005/8/layout/process1"/>
    <dgm:cxn modelId="{2E66180D-BC87-4191-A9AB-0732514CFF14}" srcId="{D6B52303-BEA6-4C59-9E03-413F234F96BB}" destId="{01E239FF-80C2-4CA2-A4AE-0F9896C95118}" srcOrd="0" destOrd="0" parTransId="{DD3B3400-FC6D-49D7-8E53-27DCD55C5E8F}" sibTransId="{190EC591-8FB4-4D6C-83E6-389D5AEE735E}"/>
    <dgm:cxn modelId="{64A2C34B-C91F-41FB-9C5D-CA685BB9C396}" type="presOf" srcId="{F2FB792B-8433-464C-956D-55EC045A3820}" destId="{CE215DD4-54FC-43F0-B15F-799A1CF819A7}" srcOrd="1" destOrd="0" presId="urn:microsoft.com/office/officeart/2005/8/layout/process1"/>
    <dgm:cxn modelId="{4BE05E7A-7154-4659-BB60-25FE5AD16D04}" type="presOf" srcId="{0AB6CD3A-A63F-472C-BEFB-F322C3D3B4D9}" destId="{6A5C4E08-8D1F-46B1-AC13-0FB35C11ECC8}" srcOrd="0" destOrd="0" presId="urn:microsoft.com/office/officeart/2005/8/layout/process1"/>
    <dgm:cxn modelId="{F500A900-682E-4717-9F29-8161028D83CE}" srcId="{D6B52303-BEA6-4C59-9E03-413F234F96BB}" destId="{D9DE02CD-0EB4-45B3-A36B-7DBC15FB7188}" srcOrd="1" destOrd="0" parTransId="{79AB65BE-A79F-4A2D-BF6A-754731E63536}" sibTransId="{F2FB792B-8433-464C-956D-55EC045A3820}"/>
    <dgm:cxn modelId="{11EA0740-45BD-41FC-BDF4-A4C64D9F39AA}" type="presOf" srcId="{190EC591-8FB4-4D6C-83E6-389D5AEE735E}" destId="{52049A1B-DB8E-44DE-A98E-15BB73345832}" srcOrd="1" destOrd="0" presId="urn:microsoft.com/office/officeart/2005/8/layout/process1"/>
    <dgm:cxn modelId="{8DE5EFFD-9401-4D0B-BCD4-65226F51723E}" type="presOf" srcId="{01E239FF-80C2-4CA2-A4AE-0F9896C95118}" destId="{08E0C84F-970D-4C4B-AF0D-9DB730AFDD38}" srcOrd="0" destOrd="0" presId="urn:microsoft.com/office/officeart/2005/8/layout/process1"/>
    <dgm:cxn modelId="{B474C014-E045-4AD2-A6D5-9555170E3384}" type="presOf" srcId="{D6B52303-BEA6-4C59-9E03-413F234F96BB}" destId="{2E60255B-D82A-4A7A-A0BC-C7875FC7610E}" srcOrd="0" destOrd="0" presId="urn:microsoft.com/office/officeart/2005/8/layout/process1"/>
    <dgm:cxn modelId="{3A50B9F9-ECC2-477E-A8A7-B21434808120}" type="presOf" srcId="{190EC591-8FB4-4D6C-83E6-389D5AEE735E}" destId="{3B978AFC-EA62-4D29-AE6C-A0EBF53ADAE1}" srcOrd="0" destOrd="0" presId="urn:microsoft.com/office/officeart/2005/8/layout/process1"/>
    <dgm:cxn modelId="{F53D9750-6490-46EE-878A-E5A84E06368F}" type="presOf" srcId="{D9DE02CD-0EB4-45B3-A36B-7DBC15FB7188}" destId="{48AE1B0E-AD2F-444B-8695-B2C4EC88E2A7}" srcOrd="0" destOrd="0" presId="urn:microsoft.com/office/officeart/2005/8/layout/process1"/>
    <dgm:cxn modelId="{36DFA654-2480-42BF-8A9E-88DD93187926}" srcId="{D6B52303-BEA6-4C59-9E03-413F234F96BB}" destId="{0AB6CD3A-A63F-472C-BEFB-F322C3D3B4D9}" srcOrd="2" destOrd="0" parTransId="{D4E4F11D-0D24-4FCF-9AB1-22F9B1CD5463}" sibTransId="{6A0868A3-BE81-42AF-B267-98082C2B8CCB}"/>
    <dgm:cxn modelId="{39E289F4-1C39-4B3F-AFE3-766B1F5A762A}" type="presParOf" srcId="{2E60255B-D82A-4A7A-A0BC-C7875FC7610E}" destId="{08E0C84F-970D-4C4B-AF0D-9DB730AFDD38}" srcOrd="0" destOrd="0" presId="urn:microsoft.com/office/officeart/2005/8/layout/process1"/>
    <dgm:cxn modelId="{9B1C5613-0C40-4D8F-80D1-3C96437758D7}" type="presParOf" srcId="{2E60255B-D82A-4A7A-A0BC-C7875FC7610E}" destId="{3B978AFC-EA62-4D29-AE6C-A0EBF53ADAE1}" srcOrd="1" destOrd="0" presId="urn:microsoft.com/office/officeart/2005/8/layout/process1"/>
    <dgm:cxn modelId="{C72EC0C3-468D-45A5-9021-B120F5A3F328}" type="presParOf" srcId="{3B978AFC-EA62-4D29-AE6C-A0EBF53ADAE1}" destId="{52049A1B-DB8E-44DE-A98E-15BB73345832}" srcOrd="0" destOrd="0" presId="urn:microsoft.com/office/officeart/2005/8/layout/process1"/>
    <dgm:cxn modelId="{681C518F-E68E-4792-994B-6A0F2ECDF191}" type="presParOf" srcId="{2E60255B-D82A-4A7A-A0BC-C7875FC7610E}" destId="{48AE1B0E-AD2F-444B-8695-B2C4EC88E2A7}" srcOrd="2" destOrd="0" presId="urn:microsoft.com/office/officeart/2005/8/layout/process1"/>
    <dgm:cxn modelId="{6E22B87F-A77C-4F48-97F2-C5AE3300B3A3}" type="presParOf" srcId="{2E60255B-D82A-4A7A-A0BC-C7875FC7610E}" destId="{FD9C8AEF-7D57-4EC5-BCBD-2633AB71B5DA}" srcOrd="3" destOrd="0" presId="urn:microsoft.com/office/officeart/2005/8/layout/process1"/>
    <dgm:cxn modelId="{AA37A3C3-DD0A-4274-86AB-653A66D892F6}" type="presParOf" srcId="{FD9C8AEF-7D57-4EC5-BCBD-2633AB71B5DA}" destId="{CE215DD4-54FC-43F0-B15F-799A1CF819A7}" srcOrd="0" destOrd="0" presId="urn:microsoft.com/office/officeart/2005/8/layout/process1"/>
    <dgm:cxn modelId="{5F6CEFA1-64C2-4C5E-B7D8-D59DFB205460}" type="presParOf" srcId="{2E60255B-D82A-4A7A-A0BC-C7875FC7610E}" destId="{6A5C4E08-8D1F-46B1-AC13-0FB35C11ECC8}" srcOrd="4" destOrd="0" presId="urn:microsoft.com/office/officeart/2005/8/layout/process1"/>
  </dgm:cxnLst>
  <dgm:bg>
    <a:solidFill>
      <a:srgbClr val="759AA5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A43ED53-DCDA-49B1-8301-C426CC0CE3B6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4CD6EB74-031B-4DBD-9428-E05C3B202DBB}">
      <dgm:prSet phldrT="[文字]" custT="1"/>
      <dgm:spPr>
        <a:solidFill>
          <a:srgbClr val="759AA5"/>
        </a:solidFill>
      </dgm:spPr>
      <dgm:t>
        <a:bodyPr/>
        <a:lstStyle/>
        <a:p>
          <a:r>
            <a:rPr lang="zh-TW" altLang="en-US" sz="3200" dirty="0">
              <a:latin typeface="文鼎古印體" pitchFamily="49" charset="-120"/>
              <a:ea typeface="文鼎古印體" pitchFamily="49" charset="-120"/>
            </a:rPr>
            <a:t>善念</a:t>
          </a:r>
        </a:p>
      </dgm:t>
    </dgm:pt>
    <dgm:pt modelId="{9AA418C0-C2AB-47A7-8916-E50E8F65C5A6}" type="parTrans" cxnId="{21122063-A6F1-43D5-AECF-AD42D883115C}">
      <dgm:prSet/>
      <dgm:spPr/>
      <dgm:t>
        <a:bodyPr/>
        <a:lstStyle/>
        <a:p>
          <a:endParaRPr lang="zh-TW" altLang="en-US"/>
        </a:p>
      </dgm:t>
    </dgm:pt>
    <dgm:pt modelId="{5FB8BEC7-122D-48B9-9B53-29A14A91496F}" type="sibTrans" cxnId="{21122063-A6F1-43D5-AECF-AD42D883115C}">
      <dgm:prSet/>
      <dgm:spPr/>
      <dgm:t>
        <a:bodyPr/>
        <a:lstStyle/>
        <a:p>
          <a:endParaRPr lang="zh-TW" altLang="en-US"/>
        </a:p>
      </dgm:t>
    </dgm:pt>
    <dgm:pt modelId="{6AC33F5A-3F71-415D-AAE4-F2B88BA7E3A0}">
      <dgm:prSet phldrT="[文字]" custT="1"/>
      <dgm:spPr>
        <a:solidFill>
          <a:srgbClr val="759AA5"/>
        </a:solidFill>
      </dgm:spPr>
      <dgm:t>
        <a:bodyPr/>
        <a:lstStyle/>
        <a:p>
          <a:r>
            <a:rPr lang="zh-TW" altLang="en-US" sz="3200" dirty="0">
              <a:latin typeface="文鼎古印體" pitchFamily="49" charset="-120"/>
              <a:ea typeface="文鼎古印體" pitchFamily="49" charset="-120"/>
            </a:rPr>
            <a:t>惡念</a:t>
          </a:r>
        </a:p>
      </dgm:t>
    </dgm:pt>
    <dgm:pt modelId="{A6614DF7-DC49-41D2-BB9F-C2E76860E796}" type="parTrans" cxnId="{E9ED0C4B-416B-4784-8E8D-900458158D96}">
      <dgm:prSet/>
      <dgm:spPr/>
      <dgm:t>
        <a:bodyPr/>
        <a:lstStyle/>
        <a:p>
          <a:endParaRPr lang="zh-TW" altLang="en-US"/>
        </a:p>
      </dgm:t>
    </dgm:pt>
    <dgm:pt modelId="{B3B95291-A2A5-4837-9036-470407F31F12}" type="sibTrans" cxnId="{E9ED0C4B-416B-4784-8E8D-900458158D96}">
      <dgm:prSet/>
      <dgm:spPr/>
      <dgm:t>
        <a:bodyPr/>
        <a:lstStyle/>
        <a:p>
          <a:endParaRPr lang="zh-TW" altLang="en-US"/>
        </a:p>
      </dgm:t>
    </dgm:pt>
    <dgm:pt modelId="{01A33396-DE3B-4E97-94DF-618026375695}" type="pres">
      <dgm:prSet presAssocID="{0A43ED53-DCDA-49B1-8301-C426CC0CE3B6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366BDB73-0E14-4C57-9A3C-30215EBDA93B}" type="pres">
      <dgm:prSet presAssocID="{0A43ED53-DCDA-49B1-8301-C426CC0CE3B6}" presName="cycle" presStyleCnt="0"/>
      <dgm:spPr/>
    </dgm:pt>
    <dgm:pt modelId="{5BDDE4CA-78C2-48C8-8DA4-71EC7773844C}" type="pres">
      <dgm:prSet presAssocID="{0A43ED53-DCDA-49B1-8301-C426CC0CE3B6}" presName="centerShape" presStyleCnt="0"/>
      <dgm:spPr/>
    </dgm:pt>
    <dgm:pt modelId="{A4319883-2D88-456F-BB03-DDDE2A30C725}" type="pres">
      <dgm:prSet presAssocID="{0A43ED53-DCDA-49B1-8301-C426CC0CE3B6}" presName="connSite" presStyleLbl="node1" presStyleIdx="0" presStyleCnt="3"/>
      <dgm:spPr/>
    </dgm:pt>
    <dgm:pt modelId="{A9B65FD1-8929-406E-8763-38D187EDEE7B}" type="pres">
      <dgm:prSet presAssocID="{0A43ED53-DCDA-49B1-8301-C426CC0CE3B6}" presName="visible" presStyleLbl="node1" presStyleIdx="0" presStyleCnt="3" custScaleX="53685" custScaleY="5053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297F468D-6C95-47CC-A490-A5B6632C320C}" type="pres">
      <dgm:prSet presAssocID="{9AA418C0-C2AB-47A7-8916-E50E8F65C5A6}" presName="Name25" presStyleLbl="parChTrans1D1" presStyleIdx="0" presStyleCnt="2"/>
      <dgm:spPr/>
      <dgm:t>
        <a:bodyPr/>
        <a:lstStyle/>
        <a:p>
          <a:endParaRPr lang="zh-TW" altLang="en-US"/>
        </a:p>
      </dgm:t>
    </dgm:pt>
    <dgm:pt modelId="{211CE643-5582-48E1-82B4-CC7BE6F13DC1}" type="pres">
      <dgm:prSet presAssocID="{4CD6EB74-031B-4DBD-9428-E05C3B202DBB}" presName="node" presStyleCnt="0"/>
      <dgm:spPr/>
    </dgm:pt>
    <dgm:pt modelId="{0D2DC980-B7BC-4DAE-909D-8C617E54D02F}" type="pres">
      <dgm:prSet presAssocID="{4CD6EB74-031B-4DBD-9428-E05C3B202DBB}" presName="parentNode" presStyleLbl="node1" presStyleIdx="1" presStyleCnt="3" custLinFactNeighborX="22902" custLinFactNeighborY="-12717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4B27FF9-C553-4088-ABB4-571EE283EB4A}" type="pres">
      <dgm:prSet presAssocID="{4CD6EB74-031B-4DBD-9428-E05C3B202DBB}" presName="childNode" presStyleLbl="revTx" presStyleIdx="0" presStyleCnt="0">
        <dgm:presLayoutVars>
          <dgm:bulletEnabled val="1"/>
        </dgm:presLayoutVars>
      </dgm:prSet>
      <dgm:spPr/>
    </dgm:pt>
    <dgm:pt modelId="{75FB19F0-8EFD-481E-A51D-0F7ABBCF7A5F}" type="pres">
      <dgm:prSet presAssocID="{A6614DF7-DC49-41D2-BB9F-C2E76860E796}" presName="Name25" presStyleLbl="parChTrans1D1" presStyleIdx="1" presStyleCnt="2"/>
      <dgm:spPr/>
      <dgm:t>
        <a:bodyPr/>
        <a:lstStyle/>
        <a:p>
          <a:endParaRPr lang="zh-TW" altLang="en-US"/>
        </a:p>
      </dgm:t>
    </dgm:pt>
    <dgm:pt modelId="{D55FDAF8-4C50-4CEA-BAD6-D4541EFCE1CF}" type="pres">
      <dgm:prSet presAssocID="{6AC33F5A-3F71-415D-AAE4-F2B88BA7E3A0}" presName="node" presStyleCnt="0"/>
      <dgm:spPr/>
    </dgm:pt>
    <dgm:pt modelId="{41B25230-8B85-4EFB-A2BB-AEE6E1BA2C81}" type="pres">
      <dgm:prSet presAssocID="{6AC33F5A-3F71-415D-AAE4-F2B88BA7E3A0}" presName="parentNode" presStyleLbl="node1" presStyleIdx="2" presStyleCnt="3" custLinFactNeighborX="7921" custLinFactNeighborY="38780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F5A358F-FCC7-41E1-B516-B0B603601A93}" type="pres">
      <dgm:prSet presAssocID="{6AC33F5A-3F71-415D-AAE4-F2B88BA7E3A0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15AC3740-A676-453D-9A70-BAE05DA08FCC}" type="presOf" srcId="{A6614DF7-DC49-41D2-BB9F-C2E76860E796}" destId="{75FB19F0-8EFD-481E-A51D-0F7ABBCF7A5F}" srcOrd="0" destOrd="0" presId="urn:microsoft.com/office/officeart/2005/8/layout/radial2"/>
    <dgm:cxn modelId="{8388D82D-02B1-47B9-96A2-5BE3E0A32AFA}" type="presOf" srcId="{6AC33F5A-3F71-415D-AAE4-F2B88BA7E3A0}" destId="{41B25230-8B85-4EFB-A2BB-AEE6E1BA2C81}" srcOrd="0" destOrd="0" presId="urn:microsoft.com/office/officeart/2005/8/layout/radial2"/>
    <dgm:cxn modelId="{21122063-A6F1-43D5-AECF-AD42D883115C}" srcId="{0A43ED53-DCDA-49B1-8301-C426CC0CE3B6}" destId="{4CD6EB74-031B-4DBD-9428-E05C3B202DBB}" srcOrd="0" destOrd="0" parTransId="{9AA418C0-C2AB-47A7-8916-E50E8F65C5A6}" sibTransId="{5FB8BEC7-122D-48B9-9B53-29A14A91496F}"/>
    <dgm:cxn modelId="{8900A5FA-8822-454C-A279-4794D3B0289E}" type="presOf" srcId="{4CD6EB74-031B-4DBD-9428-E05C3B202DBB}" destId="{0D2DC980-B7BC-4DAE-909D-8C617E54D02F}" srcOrd="0" destOrd="0" presId="urn:microsoft.com/office/officeart/2005/8/layout/radial2"/>
    <dgm:cxn modelId="{C70F34FE-BF88-4AA4-B4E4-D0CB7A19AC5E}" type="presOf" srcId="{0A43ED53-DCDA-49B1-8301-C426CC0CE3B6}" destId="{01A33396-DE3B-4E97-94DF-618026375695}" srcOrd="0" destOrd="0" presId="urn:microsoft.com/office/officeart/2005/8/layout/radial2"/>
    <dgm:cxn modelId="{E9ED0C4B-416B-4784-8E8D-900458158D96}" srcId="{0A43ED53-DCDA-49B1-8301-C426CC0CE3B6}" destId="{6AC33F5A-3F71-415D-AAE4-F2B88BA7E3A0}" srcOrd="1" destOrd="0" parTransId="{A6614DF7-DC49-41D2-BB9F-C2E76860E796}" sibTransId="{B3B95291-A2A5-4837-9036-470407F31F12}"/>
    <dgm:cxn modelId="{BCDDE2A6-70F0-454D-AE29-988F6B59C9FF}" type="presOf" srcId="{9AA418C0-C2AB-47A7-8916-E50E8F65C5A6}" destId="{297F468D-6C95-47CC-A490-A5B6632C320C}" srcOrd="0" destOrd="0" presId="urn:microsoft.com/office/officeart/2005/8/layout/radial2"/>
    <dgm:cxn modelId="{69797D1E-D736-457A-96E1-C8D2675A460D}" type="presParOf" srcId="{01A33396-DE3B-4E97-94DF-618026375695}" destId="{366BDB73-0E14-4C57-9A3C-30215EBDA93B}" srcOrd="0" destOrd="0" presId="urn:microsoft.com/office/officeart/2005/8/layout/radial2"/>
    <dgm:cxn modelId="{E9746540-32E1-4ADC-9662-DB92C6E901A3}" type="presParOf" srcId="{366BDB73-0E14-4C57-9A3C-30215EBDA93B}" destId="{5BDDE4CA-78C2-48C8-8DA4-71EC7773844C}" srcOrd="0" destOrd="0" presId="urn:microsoft.com/office/officeart/2005/8/layout/radial2"/>
    <dgm:cxn modelId="{79615257-BEDA-4B89-A253-217AA33C86D5}" type="presParOf" srcId="{5BDDE4CA-78C2-48C8-8DA4-71EC7773844C}" destId="{A4319883-2D88-456F-BB03-DDDE2A30C725}" srcOrd="0" destOrd="0" presId="urn:microsoft.com/office/officeart/2005/8/layout/radial2"/>
    <dgm:cxn modelId="{4C913F4E-002E-42A0-8F8A-A54D82798CCF}" type="presParOf" srcId="{5BDDE4CA-78C2-48C8-8DA4-71EC7773844C}" destId="{A9B65FD1-8929-406E-8763-38D187EDEE7B}" srcOrd="1" destOrd="0" presId="urn:microsoft.com/office/officeart/2005/8/layout/radial2"/>
    <dgm:cxn modelId="{C1C69EA1-AB19-47FF-B794-7C4C609FBDF0}" type="presParOf" srcId="{366BDB73-0E14-4C57-9A3C-30215EBDA93B}" destId="{297F468D-6C95-47CC-A490-A5B6632C320C}" srcOrd="1" destOrd="0" presId="urn:microsoft.com/office/officeart/2005/8/layout/radial2"/>
    <dgm:cxn modelId="{D9BCFB9F-27B8-4199-913E-A8B78DD5AFA5}" type="presParOf" srcId="{366BDB73-0E14-4C57-9A3C-30215EBDA93B}" destId="{211CE643-5582-48E1-82B4-CC7BE6F13DC1}" srcOrd="2" destOrd="0" presId="urn:microsoft.com/office/officeart/2005/8/layout/radial2"/>
    <dgm:cxn modelId="{F00EDA09-E0B3-4C1C-9404-2B6A72795F44}" type="presParOf" srcId="{211CE643-5582-48E1-82B4-CC7BE6F13DC1}" destId="{0D2DC980-B7BC-4DAE-909D-8C617E54D02F}" srcOrd="0" destOrd="0" presId="urn:microsoft.com/office/officeart/2005/8/layout/radial2"/>
    <dgm:cxn modelId="{6780A300-C059-441A-A8D0-90D28CF1B31B}" type="presParOf" srcId="{211CE643-5582-48E1-82B4-CC7BE6F13DC1}" destId="{44B27FF9-C553-4088-ABB4-571EE283EB4A}" srcOrd="1" destOrd="0" presId="urn:microsoft.com/office/officeart/2005/8/layout/radial2"/>
    <dgm:cxn modelId="{3905248E-4383-45E6-9EF0-38800C77823E}" type="presParOf" srcId="{366BDB73-0E14-4C57-9A3C-30215EBDA93B}" destId="{75FB19F0-8EFD-481E-A51D-0F7ABBCF7A5F}" srcOrd="3" destOrd="0" presId="urn:microsoft.com/office/officeart/2005/8/layout/radial2"/>
    <dgm:cxn modelId="{6819B81A-7468-4928-A9BE-62A5F80F15DD}" type="presParOf" srcId="{366BDB73-0E14-4C57-9A3C-30215EBDA93B}" destId="{D55FDAF8-4C50-4CEA-BAD6-D4541EFCE1CF}" srcOrd="4" destOrd="0" presId="urn:microsoft.com/office/officeart/2005/8/layout/radial2"/>
    <dgm:cxn modelId="{7F1C1256-EE14-4E0E-8E87-9AF7BB61ABBA}" type="presParOf" srcId="{D55FDAF8-4C50-4CEA-BAD6-D4541EFCE1CF}" destId="{41B25230-8B85-4EFB-A2BB-AEE6E1BA2C81}" srcOrd="0" destOrd="0" presId="urn:microsoft.com/office/officeart/2005/8/layout/radial2"/>
    <dgm:cxn modelId="{CC8E385F-C071-4212-9F1C-DAD9055A7E45}" type="presParOf" srcId="{D55FDAF8-4C50-4CEA-BAD6-D4541EFCE1CF}" destId="{8F5A358F-FCC7-41E1-B516-B0B603601A93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78D161-0602-4C58-9C43-74456F6410A4}" type="datetimeFigureOut">
              <a:rPr lang="zh-TW" altLang="en-US" smtClean="0"/>
              <a:t>2023/12/13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E9896C-62D1-4B84-B83E-81456981B59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27048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投影片圖像版面配置區 1">
            <a:extLst>
              <a:ext uri="{FF2B5EF4-FFF2-40B4-BE49-F238E27FC236}">
                <a16:creationId xmlns:a16="http://schemas.microsoft.com/office/drawing/2014/main" xmlns="" id="{FEF05FEE-3DE0-4E63-AEF1-2D67145884F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備忘稿版面配置區 2">
            <a:extLst>
              <a:ext uri="{FF2B5EF4-FFF2-40B4-BE49-F238E27FC236}">
                <a16:creationId xmlns:a16="http://schemas.microsoft.com/office/drawing/2014/main" xmlns="" id="{9CE96569-CD58-4F0E-8CDA-2E55FF3DCB9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indent="323850"/>
            <a:r>
              <a:rPr lang="zh-TW" altLang="en-US" b="1"/>
              <a:t>●命運全由前世因果所主宰嗎？</a:t>
            </a:r>
            <a:endParaRPr lang="en-US" altLang="zh-TW" b="1"/>
          </a:p>
          <a:p>
            <a:pPr indent="323850"/>
            <a:r>
              <a:rPr lang="zh-TW" altLang="en-US"/>
              <a:t>人生命運如果全由前世因果所主宰，豈非活在過去的陰影下，然則此生還有什麼意義？</a:t>
            </a:r>
            <a:endParaRPr lang="en-US" altLang="zh-TW"/>
          </a:p>
          <a:p>
            <a:pPr indent="323850"/>
            <a:endParaRPr lang="en-US" altLang="zh-TW"/>
          </a:p>
          <a:p>
            <a:pPr indent="323850"/>
            <a:r>
              <a:rPr lang="zh-TW" altLang="en-US" b="1"/>
              <a:t>●真正主宰命運的力量是甚麼？</a:t>
            </a:r>
            <a:endParaRPr lang="en-US" altLang="zh-TW" b="1"/>
          </a:p>
          <a:p>
            <a:pPr indent="323850"/>
            <a:r>
              <a:rPr lang="zh-TW" altLang="en-US"/>
              <a:t>關於此一問題，多數人搖頭表示不知，少數人回答：「心念」。</a:t>
            </a:r>
            <a:endParaRPr lang="en-US" altLang="zh-TW"/>
          </a:p>
          <a:p>
            <a:pPr indent="323850"/>
            <a:r>
              <a:rPr lang="zh-TW" altLang="en-US"/>
              <a:t>生辰八字、地理、因果業力固然對人有深刻影響，然而真正決定命運的關鍵，乃是心念。俗語所謂「一命二運三風水，四積陰德五讀書」，足見命運由自己決定。</a:t>
            </a:r>
          </a:p>
        </p:txBody>
      </p:sp>
      <p:sp>
        <p:nvSpPr>
          <p:cNvPr id="27652" name="投影片編號版面配置區 3">
            <a:extLst>
              <a:ext uri="{FF2B5EF4-FFF2-40B4-BE49-F238E27FC236}">
                <a16:creationId xmlns:a16="http://schemas.microsoft.com/office/drawing/2014/main" xmlns="" id="{20ECFB1B-726F-437C-A064-FC69085B3B9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fld id="{433274E5-562A-424A-9505-65E0384C8D67}" type="slidenum">
              <a:rPr kumimoji="0" lang="zh-TW" altLang="en-US"/>
              <a:pPr/>
              <a:t>2</a:t>
            </a:fld>
            <a:endParaRPr kumimoji="0" lang="zh-TW" altLang="en-US"/>
          </a:p>
        </p:txBody>
      </p:sp>
    </p:spTree>
    <p:extLst>
      <p:ext uri="{BB962C8B-B14F-4D97-AF65-F5344CB8AC3E}">
        <p14:creationId xmlns:p14="http://schemas.microsoft.com/office/powerpoint/2010/main" val="11760982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投影片圖像版面配置區 1">
            <a:extLst>
              <a:ext uri="{FF2B5EF4-FFF2-40B4-BE49-F238E27FC236}">
                <a16:creationId xmlns:a16="http://schemas.microsoft.com/office/drawing/2014/main" xmlns="" id="{51E76FEE-43AE-472A-B724-DB8C5179FA1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備忘稿版面配置區 2">
            <a:extLst>
              <a:ext uri="{FF2B5EF4-FFF2-40B4-BE49-F238E27FC236}">
                <a16:creationId xmlns:a16="http://schemas.microsoft.com/office/drawing/2014/main" xmlns="" id="{33C2F62F-0E8B-4A77-B927-66208AD788C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indent="323850"/>
            <a:r>
              <a:rPr lang="zh-TW" altLang="zh-TW" b="1"/>
              <a:t>●舉頭三尺有神明</a:t>
            </a:r>
            <a:endParaRPr lang="en-US" altLang="zh-TW" b="1"/>
          </a:p>
          <a:p>
            <a:pPr indent="323850"/>
            <a:r>
              <a:rPr lang="zh-TW" altLang="zh-TW"/>
              <a:t>人類一經動念，冥冥之中即有感應，善念引來仙佛之加持，惡念則與魔鬼相通。</a:t>
            </a:r>
            <a:endParaRPr lang="en-US" altLang="zh-TW"/>
          </a:p>
          <a:p>
            <a:pPr indent="323850"/>
            <a:r>
              <a:rPr lang="zh-TW" altLang="zh-TW"/>
              <a:t>◎元自實，有恩於繆材，而繆材忘恩負義，元自實心中憤恨不平，乘著黑夜，想要殺他洩恨。途中經過一座小庵，庵中住持軒轅翁，是個有道之士。他看到元自實手執利刃，怒氣沖沖地從庵前經過時，幾十個青面獠牙的惡鬼張牙舞爪地緊隨在後。過後不久，元自實垂頭喪氣往回走，後面卻跟著幾十位戴金佩玉的福神善神。軒轅翁甚感詫異，等天亮以後，到元自實家探詢究竟。元自實道：「我恨繆材負心，想要殺他。當我到了他家門口，轉念一想，他雖然有負於我，但是妻子何罪？並且他堂上還有老母，萬一我將他殺了，妻子老母將何所依靠？想到這裡，才忍氣吞聲往回走。」軒轅翁聽了，便將前後所見惡鬼善神，對元自實詳述一番，解釋道：「你一念之惡，便召來惡鬼；一念之善，福神隨之。你的事情，神明已經了解，將來自有厚福。」後來元自實做了廬山縣令，而繆材則是落魄潦倒。（譯自德育古鑑．存心類）</a:t>
            </a:r>
            <a:endParaRPr lang="zh-TW" altLang="en-US"/>
          </a:p>
        </p:txBody>
      </p:sp>
      <p:sp>
        <p:nvSpPr>
          <p:cNvPr id="36868" name="投影片編號版面配置區 3">
            <a:extLst>
              <a:ext uri="{FF2B5EF4-FFF2-40B4-BE49-F238E27FC236}">
                <a16:creationId xmlns:a16="http://schemas.microsoft.com/office/drawing/2014/main" xmlns="" id="{977C085B-A596-4B44-AC57-BA880734F1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fld id="{9AAC1A92-339C-4534-9615-A0B094FE42A2}" type="slidenum">
              <a:rPr kumimoji="0" lang="zh-TW" altLang="en-US"/>
              <a:pPr/>
              <a:t>12</a:t>
            </a:fld>
            <a:endParaRPr kumimoji="0" lang="zh-TW" altLang="en-US"/>
          </a:p>
        </p:txBody>
      </p:sp>
    </p:spTree>
    <p:extLst>
      <p:ext uri="{BB962C8B-B14F-4D97-AF65-F5344CB8AC3E}">
        <p14:creationId xmlns:p14="http://schemas.microsoft.com/office/powerpoint/2010/main" val="27186508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投影片圖像版面配置區 1">
            <a:extLst>
              <a:ext uri="{FF2B5EF4-FFF2-40B4-BE49-F238E27FC236}">
                <a16:creationId xmlns:a16="http://schemas.microsoft.com/office/drawing/2014/main" xmlns="" id="{32E32A2E-E100-4A48-9B1F-B869228A3F7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備忘稿版面配置區 2">
            <a:extLst>
              <a:ext uri="{FF2B5EF4-FFF2-40B4-BE49-F238E27FC236}">
                <a16:creationId xmlns:a16="http://schemas.microsoft.com/office/drawing/2014/main" xmlns="" id="{798DA204-EA3C-4FF8-9A10-C1E795FDA37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indent="323850"/>
            <a:endParaRPr lang="zh-TW" altLang="en-US"/>
          </a:p>
        </p:txBody>
      </p:sp>
      <p:sp>
        <p:nvSpPr>
          <p:cNvPr id="37892" name="投影片編號版面配置區 3">
            <a:extLst>
              <a:ext uri="{FF2B5EF4-FFF2-40B4-BE49-F238E27FC236}">
                <a16:creationId xmlns:a16="http://schemas.microsoft.com/office/drawing/2014/main" xmlns="" id="{D9911325-B377-40E1-A0B2-FDB958962C1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fld id="{0DA32939-2D0E-4ECD-AC2E-F6553C0765BB}" type="slidenum">
              <a:rPr kumimoji="0" lang="zh-TW" altLang="en-US"/>
              <a:pPr/>
              <a:t>13</a:t>
            </a:fld>
            <a:endParaRPr kumimoji="0" lang="zh-TW" altLang="en-US"/>
          </a:p>
        </p:txBody>
      </p:sp>
    </p:spTree>
    <p:extLst>
      <p:ext uri="{BB962C8B-B14F-4D97-AF65-F5344CB8AC3E}">
        <p14:creationId xmlns:p14="http://schemas.microsoft.com/office/powerpoint/2010/main" val="42226200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投影片圖像版面配置區 1">
            <a:extLst>
              <a:ext uri="{FF2B5EF4-FFF2-40B4-BE49-F238E27FC236}">
                <a16:creationId xmlns:a16="http://schemas.microsoft.com/office/drawing/2014/main" xmlns="" id="{83938153-4B2E-4FDF-82D8-E22FA1E79D6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備忘稿版面配置區 2">
            <a:extLst>
              <a:ext uri="{FF2B5EF4-FFF2-40B4-BE49-F238E27FC236}">
                <a16:creationId xmlns:a16="http://schemas.microsoft.com/office/drawing/2014/main" xmlns="" id="{E766F540-D773-4545-A9A7-0366BE69F3A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indent="323850"/>
            <a:r>
              <a:rPr lang="zh-TW" altLang="zh-TW" b="1"/>
              <a:t>●地理</a:t>
            </a:r>
            <a:r>
              <a:rPr lang="zh-TW" altLang="en-US" b="1"/>
              <a:t>不及天理</a:t>
            </a:r>
            <a:endParaRPr lang="en-US" altLang="zh-TW" b="1"/>
          </a:p>
          <a:p>
            <a:pPr indent="323850"/>
            <a:r>
              <a:rPr lang="zh-TW" altLang="zh-TW"/>
              <a:t>◎朱熹斷案—南宋大儒朱熹，相傳在福建省崇安縣知縣任上，有小民前來告狀，謂祖傳墳地被大姓侵占，請求做主。朱熹准了訴狀，提大姓到官詢問，只見大姓與小民各執一詞，莫衷一是，於是朱熹決定親自下鄉勘察。朱熹素來精於風水地理，等到現場一看，見山明水秀，鳳舞龍飛，果然是風水寶地，難怪兩家相爭。地上有大姓新造墳墓一所，朱熹問小民有何憑證，證明土地是他的？小民道：「自家祖墳在此，不信挖掘便知。」朱熹叫人取來鋤頭鐵鍬，在墳前挖開，果然挖到一塊墓碑，上面刻著文字，正是小民先祖。朱熹一看大怒，認為大姓恃強凌弱，便把墳地斷歸小民，並將大姓問了強佔民田之罪。那大姓受到冤屈，心中不服，到上司提告，仍發崇安縣問理。朱熹越加惱怒，勒令大姓遷出棺柩，把地還給小民安厝祖先。此事鬧得沸沸揚揚，朱熹認為是大姓勢大，興風作浪，慨歎人心不古，正道難行，於是棄官不做，隱居武夷山中。後來有事經過其地，見林木蓊然，記得是前日踏勘斷還小民之地。再行閒步一看，看得風水真好，葬下該大發人家，因尋附近居民問道：「這是何等人家，有福分葬此吉地？」經居民道破，方知此地本是大姓所有，只因小民詭詐，曉得朱熹為官剛正，專怪大戶人家為富不仁，欺侮百姓；因貪大姓所做墳地風水好，造下一計，將青石刻成文字，偷偷埋在大姓墓前，因此騙了縣官，詐得這塊墳地。朱熹聽了，才知受騙，然已後悔無及，於是仰天祝禱：「此地若發，是有地理。此地不發，是有天理。」祝罷而去。當晚雷電交加，大雨傾盆而下，忽然霹靂一聲，屋瓦皆響。次日看那墳墓，已毀成一潭，連屍棺都不見蹤影。</a:t>
            </a:r>
            <a:endParaRPr lang="en-US" altLang="zh-TW"/>
          </a:p>
          <a:p>
            <a:pPr indent="323850"/>
            <a:endParaRPr lang="en-US" altLang="zh-TW"/>
          </a:p>
          <a:p>
            <a:pPr indent="323850"/>
            <a:r>
              <a:rPr lang="zh-TW" altLang="en-US"/>
              <a:t>足見地理不及天理。</a:t>
            </a:r>
            <a:endParaRPr lang="en-US" altLang="zh-TW"/>
          </a:p>
        </p:txBody>
      </p:sp>
      <p:sp>
        <p:nvSpPr>
          <p:cNvPr id="38916" name="投影片編號版面配置區 3">
            <a:extLst>
              <a:ext uri="{FF2B5EF4-FFF2-40B4-BE49-F238E27FC236}">
                <a16:creationId xmlns:a16="http://schemas.microsoft.com/office/drawing/2014/main" xmlns="" id="{EAFEB6D8-A6DF-4BED-A256-0C070A28292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fld id="{5458F7B0-3479-4ED9-BBE6-AD80303F8D91}" type="slidenum">
              <a:rPr kumimoji="0" lang="zh-TW" altLang="en-US"/>
              <a:pPr/>
              <a:t>14</a:t>
            </a:fld>
            <a:endParaRPr kumimoji="0" lang="zh-TW" altLang="en-US"/>
          </a:p>
        </p:txBody>
      </p:sp>
    </p:spTree>
    <p:extLst>
      <p:ext uri="{BB962C8B-B14F-4D97-AF65-F5344CB8AC3E}">
        <p14:creationId xmlns:p14="http://schemas.microsoft.com/office/powerpoint/2010/main" val="35760112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投影片圖像版面配置區 1">
            <a:extLst>
              <a:ext uri="{FF2B5EF4-FFF2-40B4-BE49-F238E27FC236}">
                <a16:creationId xmlns:a16="http://schemas.microsoft.com/office/drawing/2014/main" xmlns="" id="{1F033679-57F2-44E4-8D47-07FDAE69A72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備忘稿版面配置區 2">
            <a:extLst>
              <a:ext uri="{FF2B5EF4-FFF2-40B4-BE49-F238E27FC236}">
                <a16:creationId xmlns:a16="http://schemas.microsoft.com/office/drawing/2014/main" xmlns="" id="{932BD6E2-0CC6-4EC4-AE46-F5FDD19131A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indent="323850"/>
            <a:r>
              <a:rPr lang="zh-TW" altLang="zh-TW" b="1"/>
              <a:t>●天人親和的力量</a:t>
            </a:r>
            <a:endParaRPr lang="en-US" altLang="zh-TW" b="1"/>
          </a:p>
          <a:p>
            <a:pPr indent="323850"/>
            <a:r>
              <a:rPr lang="zh-TW" altLang="zh-TW"/>
              <a:t>人之正氣，若能合乎天理之要求，則與天之正氣相貫通，故得仙佛聖真之加持</a:t>
            </a:r>
            <a:r>
              <a:rPr lang="zh-TW" altLang="en-US"/>
              <a:t>，</a:t>
            </a:r>
            <a:r>
              <a:rPr lang="zh-TW" altLang="zh-TW"/>
              <a:t>若然，則能破除生辰八字、地理、因果業力等種種束縛，而得福祿壽等。</a:t>
            </a:r>
            <a:endParaRPr lang="en-US" altLang="zh-TW" b="1"/>
          </a:p>
          <a:p>
            <a:pPr indent="323850"/>
            <a:endParaRPr lang="en-US" altLang="zh-TW" b="1"/>
          </a:p>
          <a:p>
            <a:pPr indent="323850"/>
            <a:r>
              <a:rPr lang="zh-TW" altLang="zh-TW" b="1"/>
              <a:t>●破解地理</a:t>
            </a:r>
            <a:endParaRPr lang="en-US" altLang="zh-TW" b="1"/>
          </a:p>
          <a:p>
            <a:pPr indent="323850"/>
            <a:r>
              <a:rPr lang="zh-TW" altLang="zh-TW"/>
              <a:t>人若能培養正氣，引來先天正炁之加持，則能轉化地氣，是為先天地理。</a:t>
            </a:r>
            <a:endParaRPr lang="en-US" altLang="zh-TW"/>
          </a:p>
          <a:p>
            <a:pPr indent="323850"/>
            <a:r>
              <a:rPr lang="zh-TW" altLang="en-US"/>
              <a:t>光殿所在，即是先天地理。師尊嘗言，天帝教買教院，不需要看地理。</a:t>
            </a:r>
            <a:endParaRPr lang="en-US" altLang="zh-TW"/>
          </a:p>
          <a:p>
            <a:pPr indent="323850"/>
            <a:r>
              <a:rPr lang="zh-TW" altLang="zh-TW"/>
              <a:t>◎天帝教日本那須道場，原本陰寒潮濕</a:t>
            </a:r>
            <a:r>
              <a:rPr lang="zh-TW" altLang="en-US"/>
              <a:t>，</a:t>
            </a:r>
            <a:r>
              <a:rPr lang="zh-TW" altLang="zh-TW"/>
              <a:t>不適人居。</a:t>
            </a:r>
            <a:r>
              <a:rPr lang="en-US" altLang="zh-TW"/>
              <a:t>1992</a:t>
            </a:r>
            <a:r>
              <a:rPr lang="zh-TW" altLang="zh-TW"/>
              <a:t>年，日本主院在此成立，光殿開光，同時開辦靜坐班。結訓後，由</a:t>
            </a:r>
            <a:r>
              <a:rPr lang="zh-TW" altLang="en-US"/>
              <a:t>彰化</a:t>
            </a:r>
            <a:r>
              <a:rPr lang="zh-TW" altLang="zh-TW"/>
              <a:t>黃維開、台北張光鏡</a:t>
            </a:r>
            <a:r>
              <a:rPr lang="zh-TW" altLang="en-US"/>
              <a:t>及日本</a:t>
            </a:r>
            <a:r>
              <a:rPr lang="zh-TW" altLang="zh-TW"/>
              <a:t>星田緒守、野澤靜修</a:t>
            </a:r>
            <a:r>
              <a:rPr lang="zh-TW" altLang="en-US"/>
              <a:t>等人先後</a:t>
            </a:r>
            <a:r>
              <a:rPr lang="zh-TW" altLang="zh-TW"/>
              <a:t>在此駐守，前後達數年之久。</a:t>
            </a:r>
            <a:r>
              <a:rPr lang="zh-TW" altLang="zh-TW">
                <a:solidFill>
                  <a:srgbClr val="FF0000"/>
                </a:solidFill>
              </a:rPr>
              <a:t>此地冬季嚴寒，積雪常達一公尺深，寒冬雪夜山風怒號，令人聞之膽顫心驚。</a:t>
            </a:r>
            <a:r>
              <a:rPr lang="zh-TW" altLang="zh-TW"/>
              <a:t>當地有熊出沒，據說熊怕鼓聲，維開乃設法取來一面大鼓，心驚時便擂鼓壯膽。一日當地警察上山巡查，看到維開一人孤守道場，驚道：「你真大膽，竟敢一個人住在這裡。」原來</a:t>
            </a:r>
            <a:r>
              <a:rPr lang="zh-TW" altLang="en-US"/>
              <a:t>此地</a:t>
            </a:r>
            <a:r>
              <a:rPr lang="zh-TW" altLang="zh-TW"/>
              <a:t>以往鬧鬼，山下的人都不敢上來；東京有人在此興建兩處別墅，於深夜見到青面獠牙現身，從此不敢居住。道場上方不遠處，曾經建有一座溫泉山莊，然而蓋好不久便遭祝融焚毀，只剩一片燒焦的空地。</a:t>
            </a:r>
            <a:r>
              <a:rPr lang="zh-TW" altLang="en-US"/>
              <a:t>如此</a:t>
            </a:r>
            <a:r>
              <a:rPr lang="zh-TW" altLang="zh-TW"/>
              <a:t>經過數年祈禱誦誥，加上舉辦多次超薦法會，地氣逐漸轉變，</a:t>
            </a:r>
            <a:r>
              <a:rPr lang="zh-TW" altLang="en-US"/>
              <a:t>不復有陰靈干擾</a:t>
            </a:r>
            <a:r>
              <a:rPr lang="zh-TW" altLang="zh-TW"/>
              <a:t>。</a:t>
            </a:r>
            <a:endParaRPr lang="zh-TW" altLang="en-US"/>
          </a:p>
        </p:txBody>
      </p:sp>
      <p:sp>
        <p:nvSpPr>
          <p:cNvPr id="39940" name="投影片編號版面配置區 3">
            <a:extLst>
              <a:ext uri="{FF2B5EF4-FFF2-40B4-BE49-F238E27FC236}">
                <a16:creationId xmlns:a16="http://schemas.microsoft.com/office/drawing/2014/main" xmlns="" id="{8F6887D8-543F-476C-9013-072F41D81BE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fld id="{625378A7-5D0F-4666-8D7B-A3A8C36DFB8D}" type="slidenum">
              <a:rPr kumimoji="0" lang="zh-TW" altLang="en-US"/>
              <a:pPr/>
              <a:t>15</a:t>
            </a:fld>
            <a:endParaRPr kumimoji="0" lang="zh-TW" altLang="en-US"/>
          </a:p>
        </p:txBody>
      </p:sp>
    </p:spTree>
    <p:extLst>
      <p:ext uri="{BB962C8B-B14F-4D97-AF65-F5344CB8AC3E}">
        <p14:creationId xmlns:p14="http://schemas.microsoft.com/office/powerpoint/2010/main" val="32511645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投影片圖像版面配置區 1">
            <a:extLst>
              <a:ext uri="{FF2B5EF4-FFF2-40B4-BE49-F238E27FC236}">
                <a16:creationId xmlns:a16="http://schemas.microsoft.com/office/drawing/2014/main" xmlns="" id="{F7623534-75A2-4477-81DF-768AFEB4773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備忘稿版面配置區 2">
            <a:extLst>
              <a:ext uri="{FF2B5EF4-FFF2-40B4-BE49-F238E27FC236}">
                <a16:creationId xmlns:a16="http://schemas.microsoft.com/office/drawing/2014/main" xmlns="" id="{17068143-08E0-441B-9210-652B8A6D9D4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 fontScale="85000" lnSpcReduction="20000"/>
          </a:bodyPr>
          <a:lstStyle/>
          <a:p>
            <a:pPr indent="323850"/>
            <a:r>
              <a:rPr lang="zh-TW" altLang="zh-TW" b="1"/>
              <a:t>●破解生辰八字</a:t>
            </a:r>
            <a:endParaRPr lang="en-US" altLang="zh-TW" b="1"/>
          </a:p>
          <a:p>
            <a:pPr indent="323850"/>
            <a:r>
              <a:rPr lang="zh-TW" altLang="zh-TW"/>
              <a:t>◎陳仙，廣東省中山縣人，為洛杉磯掌院周靜瑞同奮的母親。未婚時，友人邀她一同拜訪一位算命先生，此人</a:t>
            </a:r>
            <a:r>
              <a:rPr lang="zh-TW" altLang="en-US"/>
              <a:t>鐵口直斷，</a:t>
            </a:r>
            <a:r>
              <a:rPr lang="zh-TW" altLang="zh-TW"/>
              <a:t>極為出名。朋友請問已畢，要她跟著算命，然而陳仙根本不相信，最後算命先生對她說道：「我送妳兩句話，盡情吃喝，盡情玩樂。等到妳廿二歲以後，就無可享受了。」當時她已經廿一歲，然而還是不信。朋友提醒她，這</a:t>
            </a:r>
            <a:r>
              <a:rPr lang="zh-TW" altLang="en-US"/>
              <a:t>位</a:t>
            </a:r>
            <a:r>
              <a:rPr lang="zh-TW" altLang="zh-TW"/>
              <a:t>先生極為靈驗，勸她如其所說盡情享受，然而她節儉成性，私毫不為所動。隔年某日，聽到鄰居孩子哭得厲害，一問之下，才知道他們的父親失業，孩子已經餓了好幾天。陳仙見孩子可憐，想起算命先生的話，心想萬一</a:t>
            </a:r>
            <a:r>
              <a:rPr lang="zh-TW" altLang="en-US"/>
              <a:t>果真如他所</a:t>
            </a:r>
            <a:r>
              <a:rPr lang="zh-TW" altLang="zh-TW"/>
              <a:t>說，存錢又有何用？於是將辛苦存下來的一些錢拿給孩子的母親：「我只有這些錢了，都給妳吧！」這些錢大約只夠一星期之用。幾天以後，孩子的父親找到工作，全家遂得活命。陳仙的朋友知道這回事，直笑她傻，萬一果真沒命，豈不可惜一生辛苦？</a:t>
            </a:r>
            <a:r>
              <a:rPr lang="zh-TW" altLang="en-US"/>
              <a:t>陳仙</a:t>
            </a:r>
            <a:r>
              <a:rPr lang="zh-TW" altLang="zh-TW"/>
              <a:t>一笑置之，毫不在意。算命先生原本斷她此年壽終，然而竟</a:t>
            </a:r>
            <a:r>
              <a:rPr lang="zh-TW" altLang="en-US"/>
              <a:t>然</a:t>
            </a:r>
            <a:r>
              <a:rPr lang="zh-TW" altLang="zh-TW"/>
              <a:t>無恙。抗戰期間，因為窮困不堪，</a:t>
            </a:r>
            <a:r>
              <a:rPr lang="zh-TW" altLang="en-US"/>
              <a:t>乃</a:t>
            </a:r>
            <a:r>
              <a:rPr lang="zh-TW" altLang="zh-TW"/>
              <a:t>移居越南。</a:t>
            </a:r>
            <a:r>
              <a:rPr lang="en-US" altLang="zh-TW"/>
              <a:t>1979</a:t>
            </a:r>
            <a:r>
              <a:rPr lang="zh-TW" altLang="zh-TW"/>
              <a:t>年與先生、女兒靜瑞移居美國，</a:t>
            </a:r>
            <a:r>
              <a:rPr lang="en-US" altLang="zh-TW"/>
              <a:t>1996</a:t>
            </a:r>
            <a:r>
              <a:rPr lang="zh-TW" altLang="zh-TW"/>
              <a:t>年底過世，享年</a:t>
            </a:r>
            <a:r>
              <a:rPr lang="en-US" altLang="zh-TW"/>
              <a:t>86</a:t>
            </a:r>
            <a:r>
              <a:rPr lang="zh-TW" altLang="zh-TW"/>
              <a:t>歲。</a:t>
            </a:r>
            <a:endParaRPr lang="en-US" altLang="zh-TW"/>
          </a:p>
          <a:p>
            <a:pPr indent="323850"/>
            <a:endParaRPr lang="en-US" altLang="zh-TW"/>
          </a:p>
          <a:p>
            <a:pPr indent="323850"/>
            <a:r>
              <a:rPr lang="zh-TW" altLang="zh-TW" b="1"/>
              <a:t>●破解因果業力</a:t>
            </a:r>
            <a:endParaRPr lang="en-US" altLang="zh-TW" b="1"/>
          </a:p>
          <a:p>
            <a:pPr indent="323850"/>
            <a:r>
              <a:rPr lang="zh-TW" altLang="zh-TW"/>
              <a:t>◎美國洛杉磯掌院馮奮沁，為越南華僑。西元</a:t>
            </a:r>
            <a:r>
              <a:rPr lang="en-US" altLang="zh-TW"/>
              <a:t>1966</a:t>
            </a:r>
            <a:r>
              <a:rPr lang="zh-TW" altLang="zh-TW"/>
              <a:t>年，當時還在越南，父親因心臟病發作，昏迷已一週，醫院通知家屬，</a:t>
            </a:r>
            <a:r>
              <a:rPr lang="en-US" altLang="zh-TW"/>
              <a:t>24</a:t>
            </a:r>
            <a:r>
              <a:rPr lang="zh-TW" altLang="zh-TW"/>
              <a:t>小時之內將會回歸自然。時奮沁年約</a:t>
            </a:r>
            <a:r>
              <a:rPr lang="en-US" altLang="zh-TW"/>
              <a:t>12</a:t>
            </a:r>
            <a:r>
              <a:rPr lang="zh-TW" altLang="zh-TW"/>
              <a:t>歲，上有兩個姊姊，下有弟妹三人，其中幼妹還在襁褓之中。無計可施之下，奮沁在二樓佛堂向觀世音菩薩虔誠禱告，自願折壽，懇請觀音菩薩為他父親延壽</a:t>
            </a:r>
            <a:r>
              <a:rPr lang="en-US" altLang="zh-TW"/>
              <a:t>10</a:t>
            </a:r>
            <a:r>
              <a:rPr lang="zh-TW" altLang="zh-TW"/>
              <a:t>年；接著想到，</a:t>
            </a:r>
            <a:r>
              <a:rPr lang="en-US" altLang="zh-TW"/>
              <a:t>10</a:t>
            </a:r>
            <a:r>
              <a:rPr lang="zh-TW" altLang="zh-TW"/>
              <a:t>年之後，弟妹尚幼，將何以為生？於是懇求延壽</a:t>
            </a:r>
            <a:r>
              <a:rPr lang="en-US" altLang="zh-TW"/>
              <a:t>20</a:t>
            </a:r>
            <a:r>
              <a:rPr lang="zh-TW" altLang="zh-TW"/>
              <a:t>年。當時一片天真，不料在一天之內，父親竟然甦醒，此後逐漸復原。</a:t>
            </a:r>
            <a:r>
              <a:rPr lang="en-US" altLang="zh-TW"/>
              <a:t>1975</a:t>
            </a:r>
            <a:r>
              <a:rPr lang="zh-TW" altLang="zh-TW"/>
              <a:t>年，奮沁搭乘漁船出海，預備逃往香港，不料船底破了一個洞，於是跪求媽祖庇祐，頓時風平浪靜。當眾人輾轉登上較大的船隻時，被越南的政府軍追上，會水性的跳海求生，其餘則藏在空汽油桶內。政府軍登船搜查，見到人就開槍，船上六人，只有他和一名女孩倖免於難。是年</a:t>
            </a:r>
            <a:r>
              <a:rPr lang="en-US" altLang="zh-TW"/>
              <a:t>4</a:t>
            </a:r>
            <a:r>
              <a:rPr lang="zh-TW" altLang="zh-TW"/>
              <a:t>月</a:t>
            </a:r>
            <a:r>
              <a:rPr lang="en-US" altLang="zh-TW"/>
              <a:t>30</a:t>
            </a:r>
            <a:r>
              <a:rPr lang="zh-TW" altLang="zh-TW"/>
              <a:t>日，越南淪陷。其後姊弟陸續逃</a:t>
            </a:r>
            <a:r>
              <a:rPr lang="zh-TW" altLang="en-US"/>
              <a:t>往</a:t>
            </a:r>
            <a:r>
              <a:rPr lang="zh-TW" altLang="zh-TW"/>
              <a:t>中國大陸，奮沁借錢將</a:t>
            </a:r>
            <a:r>
              <a:rPr lang="zh-TW" altLang="en-US"/>
              <a:t>她</a:t>
            </a:r>
            <a:r>
              <a:rPr lang="zh-TW" altLang="zh-TW"/>
              <a:t>們</a:t>
            </a:r>
            <a:r>
              <a:rPr lang="zh-TW" altLang="en-US"/>
              <a:t>一一</a:t>
            </a:r>
            <a:r>
              <a:rPr lang="zh-TW" altLang="zh-TW"/>
              <a:t>接到香港，每人計費黃金</a:t>
            </a:r>
            <a:r>
              <a:rPr lang="en-US" altLang="zh-TW"/>
              <a:t>7</a:t>
            </a:r>
            <a:r>
              <a:rPr lang="zh-TW" altLang="zh-TW"/>
              <a:t>兩。後來弟妹移居美國加州，申請父母來美定居。父親於</a:t>
            </a:r>
            <a:r>
              <a:rPr lang="en-US" altLang="zh-TW"/>
              <a:t>1986</a:t>
            </a:r>
            <a:r>
              <a:rPr lang="zh-TW" altLang="zh-TW"/>
              <a:t>年</a:t>
            </a:r>
            <a:r>
              <a:rPr lang="zh-TW" altLang="en-US"/>
              <a:t>辭</a:t>
            </a:r>
            <a:r>
              <a:rPr lang="zh-TW" altLang="zh-TW"/>
              <a:t>世，恰好延壽</a:t>
            </a:r>
            <a:r>
              <a:rPr lang="en-US" altLang="zh-TW"/>
              <a:t>20</a:t>
            </a:r>
            <a:r>
              <a:rPr lang="zh-TW" altLang="zh-TW"/>
              <a:t>年。</a:t>
            </a:r>
            <a:endParaRPr lang="en-US" altLang="zh-TW"/>
          </a:p>
          <a:p>
            <a:pPr indent="323850"/>
            <a:endParaRPr lang="en-US" altLang="zh-TW"/>
          </a:p>
          <a:p>
            <a:pPr indent="323850"/>
            <a:r>
              <a:rPr lang="zh-TW" altLang="zh-TW"/>
              <a:t>◎洛杉磯掌院王華心，父親自大陸來台，晚年罹患肝癌，經醫師診治，壽命只剩</a:t>
            </a:r>
            <a:r>
              <a:rPr lang="en-US" altLang="zh-TW"/>
              <a:t>3</a:t>
            </a:r>
            <a:r>
              <a:rPr lang="zh-TW" altLang="zh-TW"/>
              <a:t>個月。其家虔奉觀音菩薩多年，華心乃於觀音聖像前祈禱，言其弟未婚，父親心事未了，懇求延壽。為表示誠心，華心允諾，</a:t>
            </a:r>
            <a:r>
              <a:rPr lang="zh-TW" altLang="en-US"/>
              <a:t>菩薩為</a:t>
            </a:r>
            <a:r>
              <a:rPr lang="zh-TW" altLang="zh-TW"/>
              <a:t>父親延壽幾年，她就茹素幾年。不久父親痊癒，華心信守承諾開始吃素。</a:t>
            </a:r>
            <a:r>
              <a:rPr lang="en-US" altLang="zh-TW"/>
              <a:t>7</a:t>
            </a:r>
            <a:r>
              <a:rPr lang="zh-TW" altLang="zh-TW"/>
              <a:t>年後父親去世，後事料理完畢，華心移居美國，當時約在</a:t>
            </a:r>
            <a:r>
              <a:rPr lang="en-US" altLang="zh-TW"/>
              <a:t>3</a:t>
            </a:r>
            <a:r>
              <a:rPr lang="zh-TW" altLang="zh-TW"/>
              <a:t>、</a:t>
            </a:r>
            <a:r>
              <a:rPr lang="en-US" altLang="zh-TW"/>
              <a:t>40</a:t>
            </a:r>
            <a:r>
              <a:rPr lang="zh-TW" altLang="zh-TW"/>
              <a:t>年前，吃素頗為不易，</a:t>
            </a:r>
            <a:r>
              <a:rPr lang="zh-TW" altLang="en-US"/>
              <a:t>乃</a:t>
            </a:r>
            <a:r>
              <a:rPr lang="zh-TW" altLang="zh-TW"/>
              <a:t>向觀音菩薩禱告，表示明天將要開葷，懇求見諒。仔細一算，恰好吃素</a:t>
            </a:r>
            <a:r>
              <a:rPr lang="en-US" altLang="zh-TW"/>
              <a:t>7</a:t>
            </a:r>
            <a:r>
              <a:rPr lang="zh-TW" altLang="zh-TW"/>
              <a:t>年。</a:t>
            </a:r>
            <a:endParaRPr lang="zh-TW" altLang="en-US"/>
          </a:p>
        </p:txBody>
      </p:sp>
      <p:sp>
        <p:nvSpPr>
          <p:cNvPr id="40964" name="投影片編號版面配置區 3">
            <a:extLst>
              <a:ext uri="{FF2B5EF4-FFF2-40B4-BE49-F238E27FC236}">
                <a16:creationId xmlns:a16="http://schemas.microsoft.com/office/drawing/2014/main" xmlns="" id="{8DD2E7C6-0EC0-4D6E-A17F-AB43BCA65C0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fld id="{F291EF67-917E-46F5-8A75-43D6483537A6}" type="slidenum">
              <a:rPr kumimoji="0" lang="zh-TW" altLang="en-US"/>
              <a:pPr/>
              <a:t>16</a:t>
            </a:fld>
            <a:endParaRPr kumimoji="0" lang="zh-TW" altLang="en-US"/>
          </a:p>
        </p:txBody>
      </p:sp>
    </p:spTree>
    <p:extLst>
      <p:ext uri="{BB962C8B-B14F-4D97-AF65-F5344CB8AC3E}">
        <p14:creationId xmlns:p14="http://schemas.microsoft.com/office/powerpoint/2010/main" val="16056191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投影片圖像版面配置區 1">
            <a:extLst>
              <a:ext uri="{FF2B5EF4-FFF2-40B4-BE49-F238E27FC236}">
                <a16:creationId xmlns:a16="http://schemas.microsoft.com/office/drawing/2014/main" xmlns="" id="{9FD0B0F9-ECFC-42F0-92E8-BC0BFA66844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備忘稿版面配置區 2">
            <a:extLst>
              <a:ext uri="{FF2B5EF4-FFF2-40B4-BE49-F238E27FC236}">
                <a16:creationId xmlns:a16="http://schemas.microsoft.com/office/drawing/2014/main" xmlns="" id="{9F2D75CF-E68F-4ABC-83E9-4C3C96D2931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indent="323850"/>
            <a:r>
              <a:rPr lang="zh-TW" altLang="zh-TW" b="1"/>
              <a:t>●命運</a:t>
            </a:r>
            <a:r>
              <a:rPr lang="zh-TW" altLang="en-US" b="1"/>
              <a:t>由</a:t>
            </a:r>
            <a:r>
              <a:rPr lang="zh-TW" altLang="zh-TW" b="1"/>
              <a:t>自己造成</a:t>
            </a:r>
            <a:endParaRPr lang="en-US" altLang="zh-TW"/>
          </a:p>
          <a:p>
            <a:pPr indent="323850"/>
            <a:r>
              <a:rPr lang="zh-TW" altLang="zh-TW"/>
              <a:t>由此可知，人生命運好壞，都是自己的習性所造成，故《孟子》</a:t>
            </a:r>
            <a:r>
              <a:rPr lang="zh-TW" altLang="en-US"/>
              <a:t>有</a:t>
            </a:r>
            <a:r>
              <a:rPr lang="zh-TW" altLang="zh-TW"/>
              <a:t>云：「禍福無不自己求之者。」</a:t>
            </a:r>
            <a:endParaRPr lang="en-US" altLang="zh-TW"/>
          </a:p>
          <a:p>
            <a:pPr indent="323850"/>
            <a:endParaRPr lang="en-US" altLang="zh-TW"/>
          </a:p>
          <a:p>
            <a:pPr indent="323850"/>
            <a:r>
              <a:rPr lang="zh-TW" altLang="zh-TW" b="1"/>
              <a:t>●修行足以轉運</a:t>
            </a:r>
            <a:endParaRPr lang="en-US" altLang="zh-TW" b="1"/>
          </a:p>
          <a:p>
            <a:pPr indent="323850"/>
            <a:r>
              <a:rPr lang="zh-TW" altLang="zh-TW"/>
              <a:t>是以欲圖改</a:t>
            </a:r>
            <a:r>
              <a:rPr lang="zh-TW" altLang="en-US"/>
              <a:t>造</a:t>
            </a:r>
            <a:r>
              <a:rPr lang="zh-TW" altLang="zh-TW"/>
              <a:t>命運者，須要改變自己的習性</a:t>
            </a:r>
            <a:r>
              <a:rPr lang="zh-TW" altLang="en-US"/>
              <a:t>始得</a:t>
            </a:r>
            <a:r>
              <a:rPr lang="zh-TW" altLang="zh-TW"/>
              <a:t>，此即反省懺悔。</a:t>
            </a:r>
            <a:endParaRPr lang="en-US" altLang="zh-TW"/>
          </a:p>
          <a:p>
            <a:pPr indent="323850"/>
            <a:r>
              <a:rPr lang="zh-TW" altLang="zh-TW"/>
              <a:t>其次，為人處</a:t>
            </a:r>
            <a:r>
              <a:rPr lang="zh-TW" altLang="en-US"/>
              <a:t>世須</a:t>
            </a:r>
            <a:r>
              <a:rPr lang="zh-TW" altLang="zh-TW"/>
              <a:t>以人生守則為規範。苟能擴大心胸，凡事寬容以對，進而以慈悲關懷之心待人</a:t>
            </a:r>
            <a:r>
              <a:rPr lang="zh-TW" altLang="en-US"/>
              <a:t>接物</a:t>
            </a:r>
            <a:r>
              <a:rPr lang="zh-TW" altLang="zh-TW"/>
              <a:t>，則天與人歸，命運自然改變。《了凡四訓》云：「一切福田，不離方寸。從心而覓，感無不通。」誠哉斯言。</a:t>
            </a:r>
            <a:endParaRPr lang="en-US" altLang="zh-TW"/>
          </a:p>
          <a:p>
            <a:pPr indent="323850"/>
            <a:r>
              <a:rPr lang="zh-TW" altLang="zh-TW"/>
              <a:t>【方寸】比喻心。</a:t>
            </a:r>
            <a:endParaRPr lang="en-US" altLang="zh-TW"/>
          </a:p>
          <a:p>
            <a:pPr indent="323850"/>
            <a:endParaRPr lang="en-US" altLang="zh-TW"/>
          </a:p>
          <a:p>
            <a:pPr indent="323850"/>
            <a:r>
              <a:rPr lang="zh-TW" altLang="en-US"/>
              <a:t>由此觀之</a:t>
            </a:r>
            <a:r>
              <a:rPr lang="zh-TW" altLang="zh-TW"/>
              <a:t>，凡是命運未能</a:t>
            </a:r>
            <a:r>
              <a:rPr lang="zh-TW" altLang="en-US"/>
              <a:t>轉</a:t>
            </a:r>
            <a:r>
              <a:rPr lang="zh-TW" altLang="zh-TW"/>
              <a:t>變者，多因未曾盡力</a:t>
            </a:r>
            <a:r>
              <a:rPr lang="zh-TW" altLang="en-US"/>
              <a:t>故也</a:t>
            </a:r>
            <a:r>
              <a:rPr lang="zh-TW" altLang="zh-TW"/>
              <a:t>。</a:t>
            </a:r>
            <a:endParaRPr lang="zh-TW" altLang="en-US"/>
          </a:p>
        </p:txBody>
      </p:sp>
      <p:sp>
        <p:nvSpPr>
          <p:cNvPr id="41988" name="投影片編號版面配置區 3">
            <a:extLst>
              <a:ext uri="{FF2B5EF4-FFF2-40B4-BE49-F238E27FC236}">
                <a16:creationId xmlns:a16="http://schemas.microsoft.com/office/drawing/2014/main" xmlns="" id="{DB701910-21B2-449C-AE73-284820239BF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fld id="{C8EB9F30-264F-49C8-9BAA-AFAB608E0E21}" type="slidenum">
              <a:rPr kumimoji="0" lang="zh-TW" altLang="en-US"/>
              <a:pPr/>
              <a:t>17</a:t>
            </a:fld>
            <a:endParaRPr kumimoji="0" lang="zh-TW" altLang="en-US"/>
          </a:p>
        </p:txBody>
      </p:sp>
    </p:spTree>
    <p:extLst>
      <p:ext uri="{BB962C8B-B14F-4D97-AF65-F5344CB8AC3E}">
        <p14:creationId xmlns:p14="http://schemas.microsoft.com/office/powerpoint/2010/main" val="25749639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投影片圖像版面配置區 1">
            <a:extLst>
              <a:ext uri="{FF2B5EF4-FFF2-40B4-BE49-F238E27FC236}">
                <a16:creationId xmlns:a16="http://schemas.microsoft.com/office/drawing/2014/main" xmlns="" id="{8C95B908-C51B-4AFE-BDD5-39AC95EB467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備忘稿版面配置區 2">
            <a:extLst>
              <a:ext uri="{FF2B5EF4-FFF2-40B4-BE49-F238E27FC236}">
                <a16:creationId xmlns:a16="http://schemas.microsoft.com/office/drawing/2014/main" xmlns="" id="{4E721B15-9C3B-438C-A108-7B640920987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indent="323850"/>
            <a:r>
              <a:rPr lang="zh-TW" altLang="zh-TW" b="1"/>
              <a:t>●人能掌握自己的命運嗎？</a:t>
            </a:r>
            <a:endParaRPr lang="en-US" altLang="zh-TW" b="1"/>
          </a:p>
          <a:p>
            <a:pPr indent="323850"/>
            <a:r>
              <a:rPr lang="zh-TW" altLang="zh-TW"/>
              <a:t>此時再問，大概已無人再有懷疑。</a:t>
            </a:r>
            <a:endParaRPr lang="zh-TW" altLang="en-US"/>
          </a:p>
        </p:txBody>
      </p:sp>
      <p:sp>
        <p:nvSpPr>
          <p:cNvPr id="43012" name="投影片編號版面配置區 3">
            <a:extLst>
              <a:ext uri="{FF2B5EF4-FFF2-40B4-BE49-F238E27FC236}">
                <a16:creationId xmlns:a16="http://schemas.microsoft.com/office/drawing/2014/main" xmlns="" id="{281E0DC0-3C9D-460D-A2B3-96029DE727B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fld id="{98AA2B6A-7FCB-4872-B1CF-CA0E77141FE7}" type="slidenum">
              <a:rPr kumimoji="0" lang="zh-TW" altLang="en-US"/>
              <a:pPr/>
              <a:t>18</a:t>
            </a:fld>
            <a:endParaRPr kumimoji="0" lang="zh-TW" altLang="en-US"/>
          </a:p>
        </p:txBody>
      </p:sp>
    </p:spTree>
    <p:extLst>
      <p:ext uri="{BB962C8B-B14F-4D97-AF65-F5344CB8AC3E}">
        <p14:creationId xmlns:p14="http://schemas.microsoft.com/office/powerpoint/2010/main" val="18057625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投影片圖像版面配置區 1">
            <a:extLst>
              <a:ext uri="{FF2B5EF4-FFF2-40B4-BE49-F238E27FC236}">
                <a16:creationId xmlns:a16="http://schemas.microsoft.com/office/drawing/2014/main" xmlns="" id="{B109AE0D-8E90-414A-99C8-7481CC98086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備忘稿版面配置區 2">
            <a:extLst>
              <a:ext uri="{FF2B5EF4-FFF2-40B4-BE49-F238E27FC236}">
                <a16:creationId xmlns:a16="http://schemas.microsoft.com/office/drawing/2014/main" xmlns="" id="{FF5A976F-8453-451E-8D6C-C2B8C7567B5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indent="323850">
              <a:lnSpc>
                <a:spcPct val="120000"/>
              </a:lnSpc>
            </a:pPr>
            <a:r>
              <a:rPr lang="zh-TW" altLang="en-US" b="1">
                <a:latin typeface="新細明體" panose="02020500000000000000" pitchFamily="18" charset="-120"/>
              </a:rPr>
              <a:t>主宰命運的關鍵</a:t>
            </a:r>
            <a:r>
              <a:rPr lang="en-US" altLang="zh-TW" b="1">
                <a:latin typeface="新細明體" panose="02020500000000000000" pitchFamily="18" charset="-120"/>
              </a:rPr>
              <a:t>—</a:t>
            </a:r>
            <a:r>
              <a:rPr lang="zh-TW" altLang="en-US" b="1">
                <a:latin typeface="新細明體" panose="02020500000000000000" pitchFamily="18" charset="-120"/>
              </a:rPr>
              <a:t>心</a:t>
            </a:r>
            <a:endParaRPr lang="en-US" altLang="zh-TW" b="1">
              <a:latin typeface="新細明體" panose="02020500000000000000" pitchFamily="18" charset="-120"/>
            </a:endParaRPr>
          </a:p>
          <a:p>
            <a:pPr indent="323850">
              <a:lnSpc>
                <a:spcPct val="120000"/>
              </a:lnSpc>
            </a:pPr>
            <a:r>
              <a:rPr lang="zh-TW" altLang="en-US"/>
              <a:t>●人生哪一階段命最好？ </a:t>
            </a:r>
            <a:endParaRPr lang="en-US" altLang="zh-TW"/>
          </a:p>
          <a:p>
            <a:pPr indent="323850">
              <a:lnSpc>
                <a:spcPct val="120000"/>
              </a:lnSpc>
            </a:pPr>
            <a:r>
              <a:rPr lang="zh-TW" altLang="en-US"/>
              <a:t>大部分都回答：「幼兒」。</a:t>
            </a:r>
            <a:endParaRPr lang="en-US" altLang="zh-TW"/>
          </a:p>
          <a:p>
            <a:pPr indent="323850">
              <a:lnSpc>
                <a:spcPct val="120000"/>
              </a:lnSpc>
            </a:pPr>
            <a:r>
              <a:rPr lang="zh-TW" altLang="en-US"/>
              <a:t>為什麼？多數回答：「天真無邪」。</a:t>
            </a:r>
            <a:endParaRPr lang="en-US" altLang="zh-TW"/>
          </a:p>
          <a:p>
            <a:pPr indent="323850">
              <a:lnSpc>
                <a:spcPct val="120000"/>
              </a:lnSpc>
            </a:pPr>
            <a:endParaRPr lang="en-US" altLang="zh-TW"/>
          </a:p>
          <a:p>
            <a:pPr indent="323850">
              <a:lnSpc>
                <a:spcPct val="120000"/>
              </a:lnSpc>
            </a:pPr>
            <a:r>
              <a:rPr lang="zh-TW" altLang="en-US"/>
              <a:t>人在童稚之時，心中無有煩惱，人見人愛，備受呵護；遇有美食，必讓小兒先嚐，遇有危險，則人人加以維護，其故何也？蓋此時一派天真，不知名利，心空無我，故能怡然自樂。</a:t>
            </a:r>
            <a:endParaRPr lang="en-US" altLang="zh-TW"/>
          </a:p>
        </p:txBody>
      </p:sp>
      <p:sp>
        <p:nvSpPr>
          <p:cNvPr id="28676" name="投影片編號版面配置區 3">
            <a:extLst>
              <a:ext uri="{FF2B5EF4-FFF2-40B4-BE49-F238E27FC236}">
                <a16:creationId xmlns:a16="http://schemas.microsoft.com/office/drawing/2014/main" xmlns="" id="{EEC8BC1F-4F8F-4310-8D51-253A294D68D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fld id="{74C60738-E7F0-476A-9EED-E1638F9ECB48}" type="slidenum">
              <a:rPr kumimoji="0" lang="zh-TW" altLang="en-US"/>
              <a:pPr/>
              <a:t>3</a:t>
            </a:fld>
            <a:endParaRPr kumimoji="0" lang="zh-TW" altLang="en-US"/>
          </a:p>
        </p:txBody>
      </p:sp>
    </p:spTree>
    <p:extLst>
      <p:ext uri="{BB962C8B-B14F-4D97-AF65-F5344CB8AC3E}">
        <p14:creationId xmlns:p14="http://schemas.microsoft.com/office/powerpoint/2010/main" val="29686337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投影片圖像版面配置區 1">
            <a:extLst>
              <a:ext uri="{FF2B5EF4-FFF2-40B4-BE49-F238E27FC236}">
                <a16:creationId xmlns:a16="http://schemas.microsoft.com/office/drawing/2014/main" xmlns="" id="{D8DA7E72-2B57-4532-B42F-F8E4A99D09D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備忘稿版面配置區 2">
            <a:extLst>
              <a:ext uri="{FF2B5EF4-FFF2-40B4-BE49-F238E27FC236}">
                <a16:creationId xmlns:a16="http://schemas.microsoft.com/office/drawing/2014/main" xmlns="" id="{8389CE57-2FF9-47AD-87B2-2E1B99A3448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indent="323850">
              <a:lnSpc>
                <a:spcPct val="120000"/>
              </a:lnSpc>
            </a:pPr>
            <a:r>
              <a:rPr lang="zh-TW" altLang="en-US"/>
              <a:t>及乎既長，愛我者漸少，憎我者日多，並且滿腔煩惱，何也？蓋以名利之心起，私心、貪心、瞋恨心、嫉妒心、傲慢心充塞胸中，無復昔日之可愛矣。</a:t>
            </a:r>
            <a:endParaRPr lang="en-US" altLang="zh-TW"/>
          </a:p>
          <a:p>
            <a:pPr indent="323850">
              <a:lnSpc>
                <a:spcPct val="120000"/>
              </a:lnSpc>
            </a:pPr>
            <a:r>
              <a:rPr lang="zh-TW" altLang="en-US" b="1"/>
              <a:t>→命由心造</a:t>
            </a:r>
          </a:p>
        </p:txBody>
      </p:sp>
      <p:sp>
        <p:nvSpPr>
          <p:cNvPr id="29700" name="投影片編號版面配置區 3">
            <a:extLst>
              <a:ext uri="{FF2B5EF4-FFF2-40B4-BE49-F238E27FC236}">
                <a16:creationId xmlns:a16="http://schemas.microsoft.com/office/drawing/2014/main" xmlns="" id="{D426ADB7-4407-4D17-9DB8-3BED1B8F304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fld id="{EC900E6B-7338-4A40-A365-384B6DADE23F}" type="slidenum">
              <a:rPr kumimoji="0" lang="zh-TW" altLang="en-US"/>
              <a:pPr/>
              <a:t>4</a:t>
            </a:fld>
            <a:endParaRPr kumimoji="0" lang="zh-TW" altLang="en-US"/>
          </a:p>
        </p:txBody>
      </p:sp>
    </p:spTree>
    <p:extLst>
      <p:ext uri="{BB962C8B-B14F-4D97-AF65-F5344CB8AC3E}">
        <p14:creationId xmlns:p14="http://schemas.microsoft.com/office/powerpoint/2010/main" val="35031560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投影片圖像版面配置區 1">
            <a:extLst>
              <a:ext uri="{FF2B5EF4-FFF2-40B4-BE49-F238E27FC236}">
                <a16:creationId xmlns:a16="http://schemas.microsoft.com/office/drawing/2014/main" xmlns="" id="{FAAC3C79-5FA4-4D79-ADDB-42008B64BB4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備忘稿版面配置區 2">
            <a:extLst>
              <a:ext uri="{FF2B5EF4-FFF2-40B4-BE49-F238E27FC236}">
                <a16:creationId xmlns:a16="http://schemas.microsoft.com/office/drawing/2014/main" xmlns="" id="{1D3C2044-6080-4735-837D-4DEF240607F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30724" name="投影片編號版面配置區 3">
            <a:extLst>
              <a:ext uri="{FF2B5EF4-FFF2-40B4-BE49-F238E27FC236}">
                <a16:creationId xmlns:a16="http://schemas.microsoft.com/office/drawing/2014/main" xmlns="" id="{F0EE12F4-5F4E-4426-B388-155F84D2C84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fld id="{9DA0D048-0068-4F1A-AEC5-F5B8A091FE12}" type="slidenum">
              <a:rPr kumimoji="0" lang="zh-TW" altLang="en-US"/>
              <a:pPr/>
              <a:t>5</a:t>
            </a:fld>
            <a:endParaRPr kumimoji="0" lang="zh-TW" altLang="en-US"/>
          </a:p>
        </p:txBody>
      </p:sp>
    </p:spTree>
    <p:extLst>
      <p:ext uri="{BB962C8B-B14F-4D97-AF65-F5344CB8AC3E}">
        <p14:creationId xmlns:p14="http://schemas.microsoft.com/office/powerpoint/2010/main" val="20566655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投影片圖像版面配置區 1">
            <a:extLst>
              <a:ext uri="{FF2B5EF4-FFF2-40B4-BE49-F238E27FC236}">
                <a16:creationId xmlns:a16="http://schemas.microsoft.com/office/drawing/2014/main" xmlns="" id="{5043B40C-7DA7-42F0-99F4-AF0CABA2E08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備忘稿版面配置區 2">
            <a:extLst>
              <a:ext uri="{FF2B5EF4-FFF2-40B4-BE49-F238E27FC236}">
                <a16:creationId xmlns:a16="http://schemas.microsoft.com/office/drawing/2014/main" xmlns="" id="{A0C6D00F-A09B-4BA1-AEF3-A3A1BB68A2F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indent="323850"/>
            <a:r>
              <a:rPr lang="zh-TW" altLang="en-US" b="1"/>
              <a:t>一、</a:t>
            </a:r>
            <a:r>
              <a:rPr lang="zh-TW" altLang="zh-TW" b="1"/>
              <a:t>人際關係</a:t>
            </a:r>
            <a:endParaRPr lang="en-US" altLang="zh-TW" b="1"/>
          </a:p>
          <a:p>
            <a:pPr indent="323850"/>
            <a:r>
              <a:rPr lang="zh-TW" altLang="zh-TW" b="1"/>
              <a:t>●正念產生正氣，自然得善人相助。</a:t>
            </a:r>
            <a:endParaRPr lang="en-US" altLang="zh-TW" b="1"/>
          </a:p>
          <a:p>
            <a:pPr indent="323850"/>
            <a:r>
              <a:rPr lang="zh-TW" altLang="zh-TW"/>
              <a:t>人生際遇，受人際關係之影響至鉅，而人際關係之好壞，則與心念之善惡有關。心懷正念者，往來皆正直之士，自然得善人相助，所謂「物以類聚，人以群分」、「同聲相應，同氣相求」是也。</a:t>
            </a:r>
            <a:endParaRPr lang="en-US" altLang="zh-TW"/>
          </a:p>
          <a:p>
            <a:pPr indent="323850"/>
            <a:endParaRPr lang="en-US" altLang="zh-TW"/>
          </a:p>
          <a:p>
            <a:pPr indent="323850"/>
            <a:r>
              <a:rPr lang="zh-TW" altLang="zh-TW"/>
              <a:t>◎華爾道夫飯店的推手喬治．波特的故事—這是發生在美國的一個真實故事。一個風雨交加的夜晚，一對老夫婦走進一間旅館的大廳，想要住宿一晚</a:t>
            </a:r>
            <a:r>
              <a:rPr lang="zh-TW" altLang="en-US"/>
              <a:t>，</a:t>
            </a:r>
            <a:r>
              <a:rPr lang="zh-TW" altLang="zh-TW"/>
              <a:t>無奈飯店的夜班服務生說：「十分抱歉，今天的房間已經被早上來開會的團體訂滿了。若是平常，我會送二位到沒有空房的情況下，用來支援的旅館，可是我無法想像你們要再一次的置身於風雨中，你們何不待在我的房間呢？它雖然不是豪華的套房，但還是蠻乾淨的，因為我要值班，我可以待在辦公室休息。」這位年輕人很誠懇的提出這個建議</a:t>
            </a:r>
            <a:r>
              <a:rPr lang="zh-TW" altLang="en-US"/>
              <a:t>，</a:t>
            </a:r>
            <a:r>
              <a:rPr lang="zh-TW" altLang="zh-TW"/>
              <a:t>老夫婦大方的接受了他的建議，並對造成服務生的不便致歉。隔天，雨過天晴，老先生要前去結帳時，櫃台仍是昨晚的這位服務生，這位服務生依然親切的說：「昨天您住的房間並不是飯店的客房，所以我們不會收您的錢，也希望您與夫人昨晚睡得安穩！」老先生點頭稱讚：「你是每個旅館老闆夢寐以求的員工，或許改天我可以幫你蓋棟旅館。」</a:t>
            </a:r>
            <a:r>
              <a:rPr lang="en-US" altLang="zh-TW"/>
              <a:t> </a:t>
            </a:r>
            <a:r>
              <a:rPr lang="zh-TW" altLang="zh-TW"/>
              <a:t>幾年後，他收到一位先生寄來的掛號信，信中說了那個風雨夜晚所發生的事，另外還附一張邀請函和一張紐約的來回機票，邀請他到紐約一遊。在抵達曼哈頓幾天後，服務生在第五街及三十四街的路口遇到了這位當年的旅客</a:t>
            </a:r>
            <a:r>
              <a:rPr lang="zh-TW" altLang="en-US"/>
              <a:t>。</a:t>
            </a:r>
            <a:r>
              <a:rPr lang="zh-TW" altLang="zh-TW"/>
              <a:t>這個路口正矗立著一棟華麗的新大樓，老先生說：「這是我為你蓋的旅館，希望你來為我經營，記得嗎？」這位服務生驚奇莫名，他說話突然變得結結巴巴：「你是不是有什麼條件？你為什麼選擇我呢？你到底是誰？」「我叫做威廉．阿斯特</a:t>
            </a:r>
            <a:r>
              <a:rPr lang="en-US" altLang="zh-TW"/>
              <a:t>(William Waldorf Astor)</a:t>
            </a:r>
            <a:r>
              <a:rPr lang="zh-TW" altLang="zh-TW"/>
              <a:t>，我沒有任何條件。我說過，你正是我夢寐以求的員工。」這棟旅館就是</a:t>
            </a:r>
            <a:r>
              <a:rPr lang="en-US" altLang="zh-TW"/>
              <a:t>Waldorf</a:t>
            </a:r>
            <a:r>
              <a:rPr lang="zh-TW" altLang="zh-TW"/>
              <a:t>華爾道夫飯店。這家飯店在</a:t>
            </a:r>
            <a:r>
              <a:rPr lang="en-US" altLang="zh-TW"/>
              <a:t>1931</a:t>
            </a:r>
            <a:r>
              <a:rPr lang="zh-TW" altLang="zh-TW"/>
              <a:t>年啟用，是紐約極致尊榮的地位象徵，也是各國高層政要造訪紐約下榻的首選。當時接下這份工作的服務生就是喬治‧波特</a:t>
            </a:r>
            <a:r>
              <a:rPr lang="en-US" altLang="zh-TW"/>
              <a:t>(George Boldt)</a:t>
            </a:r>
            <a:r>
              <a:rPr lang="zh-TW" altLang="zh-TW"/>
              <a:t>，一位奠定華爾道夫世紀地位的推手。（本文為實踐家知識管理集團副董事長郭騰尹先生所撰）</a:t>
            </a:r>
            <a:endParaRPr lang="en-US" altLang="zh-TW"/>
          </a:p>
          <a:p>
            <a:pPr indent="323850"/>
            <a:endParaRPr lang="en-US" altLang="zh-TW"/>
          </a:p>
          <a:p>
            <a:pPr indent="323850"/>
            <a:r>
              <a:rPr lang="zh-TW" altLang="en-US"/>
              <a:t>請問這位服務生在人生守則中，做到哪一個字？</a:t>
            </a:r>
            <a:endParaRPr lang="en-US" altLang="zh-TW"/>
          </a:p>
          <a:p>
            <a:pPr indent="323850"/>
            <a:r>
              <a:rPr lang="zh-TW" altLang="en-US"/>
              <a:t>這位服務生可說做到「仁」，即是關懷。</a:t>
            </a:r>
            <a:endParaRPr lang="en-US" altLang="zh-TW"/>
          </a:p>
        </p:txBody>
      </p:sp>
      <p:sp>
        <p:nvSpPr>
          <p:cNvPr id="31748" name="投影片編號版面配置區 3">
            <a:extLst>
              <a:ext uri="{FF2B5EF4-FFF2-40B4-BE49-F238E27FC236}">
                <a16:creationId xmlns:a16="http://schemas.microsoft.com/office/drawing/2014/main" xmlns="" id="{7F3D5F2C-4F61-4EDE-A1BB-48564C04B48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fld id="{DD0C1046-1B61-4D9C-88B9-BDDC92A4DADC}" type="slidenum">
              <a:rPr kumimoji="0" lang="zh-TW" altLang="en-US"/>
              <a:pPr/>
              <a:t>7</a:t>
            </a:fld>
            <a:endParaRPr kumimoji="0" lang="zh-TW" altLang="en-US"/>
          </a:p>
        </p:txBody>
      </p:sp>
    </p:spTree>
    <p:extLst>
      <p:ext uri="{BB962C8B-B14F-4D97-AF65-F5344CB8AC3E}">
        <p14:creationId xmlns:p14="http://schemas.microsoft.com/office/powerpoint/2010/main" val="14728414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投影片圖像版面配置區 1">
            <a:extLst>
              <a:ext uri="{FF2B5EF4-FFF2-40B4-BE49-F238E27FC236}">
                <a16:creationId xmlns:a16="http://schemas.microsoft.com/office/drawing/2014/main" xmlns="" id="{B6865F79-A17E-4AB2-84BE-7050C45DCE4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xmlns="" id="{0BAD4C3F-BBFB-4E31-8F03-9A6D8B1533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pPr indent="324000">
              <a:defRPr/>
            </a:pPr>
            <a:r>
              <a:rPr lang="zh-TW" altLang="zh-TW" dirty="0"/>
              <a:t>◎善良無需考核—巴西著名導演沃爾特．塞勒斯正在籌備自己的新電影，一天，正為此一籌莫展的沃爾特到城市西郊辦事，在火車站前的廣場上遇到了一個十多歲的擦鞋小男孩</a:t>
            </a:r>
            <a:r>
              <a:rPr lang="zh-TW" altLang="en-US" dirty="0"/>
              <a:t>，</a:t>
            </a:r>
            <a:r>
              <a:rPr lang="zh-TW" altLang="zh-TW" dirty="0"/>
              <a:t>小男孩問道：「先生，您需要擦鞋嗎？」沃爾特低頭看了看自己腳上剛剛擦過不久的皮鞋，搖搖頭拒絕了。就在沃爾特轉身走出十幾步之際，忽然見到那個小男孩紅著臉追上來，眼中滿是祈求：「先生，我整整一天都沒吃東西了，您能借給我幾個錢嗎？我從明天開始就多多努力擦鞋，保證一周後把錢還給您！」沃爾特看著面前這個衣衫襤褸、面黃肌瘦的小男孩，不由的動了惻隱之心，就掏出幾枚硬幣遞到小男孩手裡</a:t>
            </a:r>
            <a:r>
              <a:rPr lang="zh-TW" altLang="en-US" dirty="0"/>
              <a:t>，</a:t>
            </a:r>
            <a:r>
              <a:rPr lang="zh-TW" altLang="zh-TW" dirty="0"/>
              <a:t>小男孩感激的道了一聲「謝謝」後，一溜煙就跑得沒影了。沃爾特搖了搖頭，因為這樣的街頭小騙子他已經見得太多了。半個月後，忙著籌備新電影的沃爾特早已將借錢給小男孩的事忘得一乾二淨了</a:t>
            </a:r>
            <a:r>
              <a:rPr lang="zh-TW" altLang="en-US" dirty="0"/>
              <a:t>，</a:t>
            </a:r>
            <a:r>
              <a:rPr lang="zh-TW" altLang="zh-TW" dirty="0"/>
              <a:t>不料，就在他又一次經過西郊火車站時，突然看到一個瘦小的身影離的老遠就向他招手喊道：「先生，請等一等！」等到對方滿頭大汗的跑過來把幾枚硬幣交給他時，沃爾特才認出這是上次向他借錢的那個擦鞋小男孩。小男孩氣喘吁吁的說：「先生，我在這裡等您很久了，今天總算把錢還給您了！」沃爾特握著自己手裡被汗水濡濕的硬幣，心頭陡然升起一股暖流。沃爾特不由地仔細端詳起面前的小男孩，突然，他發現這個小男孩其實很符合自己腦海中構想的主人公形象。於是，沃爾特把幾枚硬幣塞到小男孩衣兜裡：「這點零錢是我誠心誠意給你的，就不用還了。」沃爾特對他神秘的一笑，又說道，「明天你到市中心的影業公司導演辦公室來找我，我會給你一個大大的驚喜。」第二天一大早， 門衛就告訴沃爾特，說外面來了一大群孩子。他詫異的出去一看，就見那個小男孩興奮的跑過來，一臉天真的說：「先生，這些孩子都是同我一樣沒有父母的流浪兒，聽說你有驚喜給我，我就把他們都帶來了，因為，我知道他們也渴望有驚喜！」沃爾特真沒想到這樣一個窮困流浪的孩子竟會有一顆如此善良的心！既然人都帶來了，沃爾特就讓工作人員對這些孩子進行了觀察和篩選，最後，工作人員在這些孩子中，找出了幾個比小男孩更機靈，更適合出演劇本中的小主人公的人選。但最終，沃爾特還是選擇只把小男孩留下來，他在錄用合同的免試原因一欄中只寫了這樣幾個字：「你的善良，無需考核！」因為他覺得，在自己面臨困境的時候，卻依然能把本屬於自己一個人的希望，無私的分享給別人的人，最值得擁有人生的驚喜！而這個小男孩</a:t>
            </a:r>
            <a:r>
              <a:rPr lang="zh-TW" altLang="en-US" dirty="0"/>
              <a:t>，</a:t>
            </a:r>
            <a:r>
              <a:rPr lang="zh-TW" altLang="zh-TW" dirty="0"/>
              <a:t>就是後來巴西家喻戶曉的明星文尼西斯．狄．奧利維拉。在沃爾特的執導下，文尼西斯在劇中成功地扮演了小男孩主人公的角色，而電影《中央車站》也大獲好評，並獲得了</a:t>
            </a:r>
            <a:r>
              <a:rPr lang="en-US" altLang="zh-TW" dirty="0"/>
              <a:t>1999</a:t>
            </a:r>
            <a:r>
              <a:rPr lang="zh-TW" altLang="zh-TW" dirty="0"/>
              <a:t>年的奧斯卡金像獎。</a:t>
            </a:r>
            <a:r>
              <a:rPr lang="en-US" altLang="zh-TW" dirty="0"/>
              <a:t> </a:t>
            </a:r>
            <a:r>
              <a:rPr lang="zh-TW" altLang="zh-TW" dirty="0"/>
              <a:t>若干年後，已成為一家影視文化公司董事長的文尼西斯寫了一本自傳，叫《我的演藝生涯》。在書的扉頁上面，是沃爾特的親筆題字：「你的善良，無需考核。」下面還有一行小字，則是他對文尼西斯的評價：「是善良，曾經讓他把機遇讓給別的孩子；同樣也是善良，讓人生的機遇不曾錯過他！」</a:t>
            </a:r>
            <a:endParaRPr lang="en-US" altLang="zh-TW" dirty="0"/>
          </a:p>
          <a:p>
            <a:pPr indent="324000">
              <a:defRPr/>
            </a:pPr>
            <a:endParaRPr lang="en-US" altLang="zh-TW" dirty="0"/>
          </a:p>
          <a:p>
            <a:pPr indent="324000">
              <a:defRPr/>
            </a:pPr>
            <a:r>
              <a:rPr lang="zh-TW" altLang="en-US" dirty="0"/>
              <a:t>請問這位男孩做到哪個字？</a:t>
            </a:r>
            <a:endParaRPr lang="en-US" altLang="zh-TW" dirty="0"/>
          </a:p>
          <a:p>
            <a:pPr indent="324000">
              <a:defRPr/>
            </a:pPr>
            <a:r>
              <a:rPr lang="zh-TW" altLang="en-US" dirty="0"/>
              <a:t>→信、博</a:t>
            </a:r>
            <a:endParaRPr lang="en-US" altLang="zh-TW" dirty="0"/>
          </a:p>
          <a:p>
            <a:pPr indent="324000">
              <a:defRPr/>
            </a:pPr>
            <a:endParaRPr lang="en-US" altLang="zh-TW" dirty="0"/>
          </a:p>
          <a:p>
            <a:pPr indent="324000">
              <a:defRPr/>
            </a:pPr>
            <a:r>
              <a:rPr lang="zh-TW" altLang="zh-TW" dirty="0"/>
              <a:t>◎美國某人在黑人區經營餐廳，此地居民收入低，失業率高，治安情況不佳。這家餐廳平時正常營業，每逢週日則開放免費用餐，因此週日上門的，都是當地窮人。因為這個原因，當地十餘家餐廳裡面，惟獨這家餐廳不曾被搶，因為搶劫者都是當地窮人。遇有外地人前來搶劫時，當地人便站在門口，告訴他們說：「這一家不能搶，要搶到隔壁去。」</a:t>
            </a:r>
            <a:endParaRPr lang="en-US" altLang="zh-TW" dirty="0"/>
          </a:p>
          <a:p>
            <a:pPr indent="324000">
              <a:defRPr/>
            </a:pPr>
            <a:r>
              <a:rPr lang="zh-TW" altLang="en-US" dirty="0"/>
              <a:t>光赦按，這家</a:t>
            </a:r>
            <a:r>
              <a:rPr lang="zh-TW" altLang="zh-TW" dirty="0"/>
              <a:t>餐廳老闆為洛杉磯宋建國之友人，宋某述。</a:t>
            </a:r>
            <a:endParaRPr lang="en-US" altLang="zh-TW" dirty="0"/>
          </a:p>
          <a:p>
            <a:pPr indent="324000">
              <a:defRPr/>
            </a:pPr>
            <a:endParaRPr lang="en-US" altLang="zh-TW" dirty="0"/>
          </a:p>
          <a:p>
            <a:pPr indent="324000">
              <a:defRPr/>
            </a:pPr>
            <a:r>
              <a:rPr lang="zh-TW" altLang="en-US" dirty="0"/>
              <a:t>請問這家</a:t>
            </a:r>
            <a:r>
              <a:rPr lang="zh-TW" altLang="zh-TW" dirty="0"/>
              <a:t>餐廳老闆做到</a:t>
            </a:r>
            <a:r>
              <a:rPr lang="zh-TW" altLang="en-US" dirty="0"/>
              <a:t>哪一個字？</a:t>
            </a:r>
            <a:endParaRPr lang="en-US" altLang="zh-TW" dirty="0"/>
          </a:p>
          <a:p>
            <a:pPr indent="324000">
              <a:defRPr/>
            </a:pPr>
            <a:r>
              <a:rPr lang="zh-TW" altLang="en-US" dirty="0"/>
              <a:t>→</a:t>
            </a:r>
            <a:r>
              <a:rPr lang="zh-TW" altLang="zh-TW" dirty="0"/>
              <a:t>博</a:t>
            </a:r>
            <a:r>
              <a:rPr lang="zh-TW" altLang="en-US" dirty="0"/>
              <a:t>（博愛、博施濟眾）</a:t>
            </a:r>
            <a:endParaRPr lang="en-US" altLang="zh-TW" dirty="0"/>
          </a:p>
          <a:p>
            <a:pPr indent="324000">
              <a:defRPr/>
            </a:pPr>
            <a:endParaRPr lang="en-US" altLang="zh-TW" dirty="0"/>
          </a:p>
          <a:p>
            <a:pPr indent="324000">
              <a:defRPr/>
            </a:pPr>
            <a:r>
              <a:rPr lang="zh-TW" altLang="zh-TW" dirty="0"/>
              <a:t>◎潘氏厚德—清代蘇州的世家大族中，以潘姓最為有名，其中又分富潘、貴潘兩派</a:t>
            </a:r>
            <a:r>
              <a:rPr lang="zh-TW" altLang="en-US" dirty="0"/>
              <a:t>，</a:t>
            </a:r>
            <a:r>
              <a:rPr lang="zh-TW" altLang="zh-TW" dirty="0"/>
              <a:t>然而富者未必貴，而貴者則兼富，此即</a:t>
            </a:r>
            <a:r>
              <a:rPr lang="zh-TW" altLang="en-US" dirty="0"/>
              <a:t>潘</a:t>
            </a:r>
            <a:r>
              <a:rPr lang="zh-TW" altLang="zh-TW" dirty="0"/>
              <a:t>世恩家族。潘世恩先祖某翁，有盛德，在鄉里備受推崇，凡是扶危濟困、救助孤兒寡婦等事，莫不以至誠之心為之。某年除夕夜，有人躲在客廳前黑暗處，潘翁取來燭火一照，原來是鄰居某人。鄰某面帶慚色，說道：「我沒有出息，因為賭博而負債纍纍</a:t>
            </a:r>
            <a:r>
              <a:rPr lang="zh-TW" altLang="en-US" dirty="0"/>
              <a:t>，</a:t>
            </a:r>
            <a:r>
              <a:rPr lang="zh-TW" altLang="zh-TW" dirty="0"/>
              <a:t>現在債主催討甚急，不得已前來行竊，請求饒命。」潘翁聽了，心生憐憫，問道：「多少錢才能還清債務？」答：「十兩銀子。」潘翁道：「何不早說？」叫他坐下，然後從裡面拿出二十兩銀子，說道：「一半拿去還債，一半做個小買賣。希望你從今戒賭，做個安分守己的人，我絕對不會把今天晚上的事情告訴任何人。」鄰某感激涕零，拜別而去。十餘年後，潘翁到山裡勘查墳地，十分中意，只是不知誰家產業，於是在山村小店暫歇。店主看到潘翁，忽然拜倒在地，潘翁仔細一看，就是當年除夕夜的鄰居。原來他拿了銀子以後，感激潘翁的盛德，決心改過向善，因此到這裡開了一家酒店，賺了一些錢，業已娶妻生子；今天突然見到潘翁，心中非常高興，便熱誠款待。潘翁看到他成家立業，也十分歡喜，就問他剛才看的那塊地是誰家的，他道：「這是我買來準備安葬先人用的，既然恩公看中這塊地，就請獻給您老人家。」潘翁不肯接受，經他再三懇求，不得已才答應，最後以優厚的價格買下來。此地經堪輿家鑑定，莫不以為是狀元宰相的吉穴。葬後不過數年，潘奕隽、潘奕藻兄弟先後成進士。乾隆五十八年，潘世恩高中狀元；乾隆六十年，潘奕隽之子世璜探花及第。道光廿一年，潘世恩之子曾瑩中進士；咸豐二年，曾瑩之子祖蔭中壬子恩科探花。</a:t>
            </a:r>
            <a:endParaRPr lang="en-US" altLang="zh-TW" dirty="0"/>
          </a:p>
          <a:p>
            <a:pPr indent="324000">
              <a:defRPr/>
            </a:pPr>
            <a:endParaRPr lang="en-US" altLang="zh-TW" dirty="0"/>
          </a:p>
          <a:p>
            <a:pPr indent="324000">
              <a:defRPr/>
            </a:pPr>
            <a:r>
              <a:rPr lang="zh-TW" altLang="en-US" dirty="0"/>
              <a:t>請問</a:t>
            </a:r>
            <a:r>
              <a:rPr lang="zh-TW" altLang="zh-TW" dirty="0"/>
              <a:t>潘翁做到</a:t>
            </a:r>
            <a:r>
              <a:rPr lang="zh-TW" altLang="en-US" dirty="0"/>
              <a:t>哪個字？</a:t>
            </a:r>
            <a:endParaRPr lang="en-US" altLang="zh-TW" dirty="0"/>
          </a:p>
          <a:p>
            <a:pPr indent="324000">
              <a:defRPr/>
            </a:pPr>
            <a:r>
              <a:rPr lang="zh-TW" altLang="en-US" dirty="0"/>
              <a:t>→</a:t>
            </a:r>
            <a:r>
              <a:rPr lang="zh-TW" altLang="zh-TW" dirty="0"/>
              <a:t>恕（包容）</a:t>
            </a:r>
            <a:r>
              <a:rPr lang="zh-TW" altLang="en-US" dirty="0"/>
              <a:t>、</a:t>
            </a:r>
            <a:r>
              <a:rPr lang="zh-TW" altLang="zh-TW" dirty="0"/>
              <a:t>德（口德）</a:t>
            </a:r>
            <a:endParaRPr lang="en-US" altLang="zh-TW" dirty="0"/>
          </a:p>
          <a:p>
            <a:pPr indent="324000">
              <a:defRPr/>
            </a:pPr>
            <a:r>
              <a:rPr lang="zh-TW" altLang="zh-TW" dirty="0"/>
              <a:t>俗語有云「量大福亦大」、「有容乃大」，所以有此福報。</a:t>
            </a:r>
            <a:endParaRPr lang="zh-TW" altLang="en-US" dirty="0"/>
          </a:p>
        </p:txBody>
      </p:sp>
      <p:sp>
        <p:nvSpPr>
          <p:cNvPr id="32772" name="投影片編號版面配置區 3">
            <a:extLst>
              <a:ext uri="{FF2B5EF4-FFF2-40B4-BE49-F238E27FC236}">
                <a16:creationId xmlns:a16="http://schemas.microsoft.com/office/drawing/2014/main" xmlns="" id="{A9618018-840F-49E4-92B5-2788ED31F4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fld id="{A6885D7A-6EF6-48C2-9694-208625818A1F}" type="slidenum">
              <a:rPr kumimoji="0" lang="zh-TW" altLang="en-US"/>
              <a:pPr/>
              <a:t>8</a:t>
            </a:fld>
            <a:endParaRPr kumimoji="0" lang="zh-TW" altLang="en-US"/>
          </a:p>
        </p:txBody>
      </p:sp>
    </p:spTree>
    <p:extLst>
      <p:ext uri="{BB962C8B-B14F-4D97-AF65-F5344CB8AC3E}">
        <p14:creationId xmlns:p14="http://schemas.microsoft.com/office/powerpoint/2010/main" val="35178574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投影片圖像版面配置區 1">
            <a:extLst>
              <a:ext uri="{FF2B5EF4-FFF2-40B4-BE49-F238E27FC236}">
                <a16:creationId xmlns:a16="http://schemas.microsoft.com/office/drawing/2014/main" xmlns="" id="{A8C0F2BE-284B-455E-BBB0-D72FB7C5DEE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xmlns="" id="{1007AEAA-1AE8-44A7-80C1-3FC2888340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indent="324000">
              <a:defRPr/>
            </a:pPr>
            <a:r>
              <a:rPr lang="zh-TW" altLang="zh-TW" dirty="0"/>
              <a:t>◎美國某人在黑人區經營餐廳，此地居民收入低，失業率高，治安情況不佳。這家餐廳平時正常營業，每逢週日則開放免費用餐，因此週日上門的，都是當地窮人。因為這個原因，當地十餘家餐廳裡面，惟獨這家餐廳不曾被搶，因為搶劫者都是當地窮人。遇有外地人前來搶劫時，當地人便站在門口，告訴他們說：「這一家不能搶，要搶到隔壁去。」</a:t>
            </a:r>
            <a:endParaRPr lang="en-US" altLang="zh-TW" dirty="0"/>
          </a:p>
          <a:p>
            <a:pPr indent="324000">
              <a:defRPr/>
            </a:pPr>
            <a:r>
              <a:rPr lang="zh-TW" altLang="en-US" dirty="0"/>
              <a:t>光赦按，這家</a:t>
            </a:r>
            <a:r>
              <a:rPr lang="zh-TW" altLang="zh-TW" dirty="0"/>
              <a:t>餐廳老闆為洛杉磯宋建國之友人，宋某述。</a:t>
            </a:r>
            <a:endParaRPr lang="en-US" altLang="zh-TW" dirty="0"/>
          </a:p>
          <a:p>
            <a:pPr indent="324000">
              <a:defRPr/>
            </a:pPr>
            <a:endParaRPr lang="en-US" altLang="zh-TW" dirty="0"/>
          </a:p>
          <a:p>
            <a:pPr indent="324000">
              <a:defRPr/>
            </a:pPr>
            <a:r>
              <a:rPr lang="zh-TW" altLang="en-US" dirty="0"/>
              <a:t>請問這家</a:t>
            </a:r>
            <a:r>
              <a:rPr lang="zh-TW" altLang="zh-TW" dirty="0"/>
              <a:t>餐廳老闆做到</a:t>
            </a:r>
            <a:r>
              <a:rPr lang="zh-TW" altLang="en-US" dirty="0"/>
              <a:t>哪一個字？</a:t>
            </a:r>
            <a:endParaRPr lang="en-US" altLang="zh-TW" dirty="0"/>
          </a:p>
          <a:p>
            <a:pPr indent="324000">
              <a:defRPr/>
            </a:pPr>
            <a:r>
              <a:rPr lang="zh-TW" altLang="en-US" dirty="0"/>
              <a:t>→</a:t>
            </a:r>
            <a:r>
              <a:rPr lang="zh-TW" altLang="zh-TW" dirty="0"/>
              <a:t>博</a:t>
            </a:r>
            <a:r>
              <a:rPr lang="zh-TW" altLang="en-US" dirty="0"/>
              <a:t>（博愛、博施濟眾）</a:t>
            </a:r>
            <a:endParaRPr lang="en-US" altLang="zh-TW" dirty="0"/>
          </a:p>
          <a:p>
            <a:pPr indent="324000">
              <a:defRPr/>
            </a:pPr>
            <a:endParaRPr lang="en-US" altLang="zh-TW" dirty="0"/>
          </a:p>
          <a:p>
            <a:pPr indent="324000">
              <a:defRPr/>
            </a:pPr>
            <a:r>
              <a:rPr lang="zh-TW" altLang="zh-TW" dirty="0"/>
              <a:t>◎潘氏厚德—清代蘇州的世家大族中，以潘姓最為有名，其中又分富潘、貴潘兩派</a:t>
            </a:r>
            <a:r>
              <a:rPr lang="zh-TW" altLang="en-US" dirty="0"/>
              <a:t>，</a:t>
            </a:r>
            <a:r>
              <a:rPr lang="zh-TW" altLang="zh-TW" dirty="0"/>
              <a:t>然而富者未必貴，而貴者則兼富，此即</a:t>
            </a:r>
            <a:r>
              <a:rPr lang="zh-TW" altLang="en-US" dirty="0"/>
              <a:t>潘</a:t>
            </a:r>
            <a:r>
              <a:rPr lang="zh-TW" altLang="zh-TW" dirty="0"/>
              <a:t>世恩家族。潘世恩先祖某翁，有盛德，在鄉里備受推崇，凡是扶危濟困、救助孤兒寡婦等事，莫不以至誠之心為之。某年除夕夜，有人躲在客廳前黑暗處，潘翁取來燭火一照，原來是鄰居某人。鄰某面帶慚色，說道：「我沒有出息，因為賭博而負債纍纍</a:t>
            </a:r>
            <a:r>
              <a:rPr lang="zh-TW" altLang="en-US" dirty="0"/>
              <a:t>，</a:t>
            </a:r>
            <a:r>
              <a:rPr lang="zh-TW" altLang="zh-TW" dirty="0"/>
              <a:t>現在債主催討甚急，不得已前來行竊，請求饒命。」潘翁聽了，心生憐憫，問道：「多少錢才能還清債務？」答：「十兩銀子。」潘翁道：「何不早說？」叫他坐下，然後從裡面拿出二十兩銀子，說道：「一半拿去還債，一半做個小買賣。希望你從今戒賭，做個安分守己的人，我絕對不會把今天晚上的事情告訴任何人。」鄰某感激涕零，拜別而去。十餘年後，潘翁到山裡勘查墳地，十分中意，只是不知誰家產業，於是在山村小店暫歇。店主看到潘翁，忽然拜倒在地，潘翁仔細一看，就是當年除夕夜的鄰居。原來他拿了銀子以後，感激潘翁的盛德，決心改過向善，因此到這裡開了一家酒店，賺了一些錢，業已娶妻生子；今天突然見到潘翁，心中非常高興，便熱誠款待。潘翁看到他成家立業，也十分歡喜，就問他剛才看的那塊地是誰家的，他道：「這是我買來準備安葬先人用的，既然恩公看中這塊地，就請獻給您老人家。」潘翁不肯接受，經他再三懇求，不得已才答應，最後以優厚的價格買下來。此地經堪輿家鑑定，莫不以為是狀元宰相的吉穴。葬後不過數年，潘奕隽、潘奕藻兄弟先後成進士。乾隆五十八年，潘世恩高中狀元；乾隆六十年，潘奕隽之子世璜探花及第。道光廿一年，潘世恩之子曾瑩中進士；咸豐二年，曾瑩之子祖蔭中壬子恩科探花。</a:t>
            </a:r>
            <a:endParaRPr lang="en-US" altLang="zh-TW" dirty="0"/>
          </a:p>
          <a:p>
            <a:pPr indent="324000">
              <a:defRPr/>
            </a:pPr>
            <a:endParaRPr lang="en-US" altLang="zh-TW" dirty="0"/>
          </a:p>
          <a:p>
            <a:pPr indent="324000">
              <a:defRPr/>
            </a:pPr>
            <a:r>
              <a:rPr lang="zh-TW" altLang="en-US" dirty="0"/>
              <a:t>請問</a:t>
            </a:r>
            <a:r>
              <a:rPr lang="zh-TW" altLang="zh-TW" dirty="0"/>
              <a:t>潘翁做到</a:t>
            </a:r>
            <a:r>
              <a:rPr lang="zh-TW" altLang="en-US" dirty="0"/>
              <a:t>哪個字？</a:t>
            </a:r>
            <a:endParaRPr lang="en-US" altLang="zh-TW" dirty="0"/>
          </a:p>
          <a:p>
            <a:pPr indent="324000">
              <a:defRPr/>
            </a:pPr>
            <a:r>
              <a:rPr lang="zh-TW" altLang="en-US" dirty="0"/>
              <a:t>→</a:t>
            </a:r>
            <a:r>
              <a:rPr lang="zh-TW" altLang="zh-TW" dirty="0"/>
              <a:t>恕（包容）</a:t>
            </a:r>
            <a:r>
              <a:rPr lang="zh-TW" altLang="en-US" dirty="0"/>
              <a:t>、</a:t>
            </a:r>
            <a:r>
              <a:rPr lang="zh-TW" altLang="zh-TW" dirty="0"/>
              <a:t>德（口德）</a:t>
            </a:r>
            <a:endParaRPr lang="en-US" altLang="zh-TW" dirty="0"/>
          </a:p>
          <a:p>
            <a:pPr indent="324000">
              <a:defRPr/>
            </a:pPr>
            <a:r>
              <a:rPr lang="zh-TW" altLang="zh-TW" dirty="0"/>
              <a:t>俗語有云「量大福亦大」、「有容乃大」，所以有此福報。</a:t>
            </a:r>
            <a:endParaRPr lang="zh-TW" altLang="en-US" dirty="0"/>
          </a:p>
        </p:txBody>
      </p:sp>
      <p:sp>
        <p:nvSpPr>
          <p:cNvPr id="33796" name="投影片編號版面配置區 3">
            <a:extLst>
              <a:ext uri="{FF2B5EF4-FFF2-40B4-BE49-F238E27FC236}">
                <a16:creationId xmlns:a16="http://schemas.microsoft.com/office/drawing/2014/main" xmlns="" id="{A1ABBFE6-7FF0-4067-A517-21DEED725A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fld id="{6E26B239-7CA9-44FB-9463-E917D9D2EC81}" type="slidenum">
              <a:rPr kumimoji="0" lang="zh-TW" altLang="en-US"/>
              <a:pPr/>
              <a:t>9</a:t>
            </a:fld>
            <a:endParaRPr kumimoji="0" lang="zh-TW" altLang="en-US"/>
          </a:p>
        </p:txBody>
      </p:sp>
    </p:spTree>
    <p:extLst>
      <p:ext uri="{BB962C8B-B14F-4D97-AF65-F5344CB8AC3E}">
        <p14:creationId xmlns:p14="http://schemas.microsoft.com/office/powerpoint/2010/main" val="24212512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投影片圖像版面配置區 1">
            <a:extLst>
              <a:ext uri="{FF2B5EF4-FFF2-40B4-BE49-F238E27FC236}">
                <a16:creationId xmlns:a16="http://schemas.microsoft.com/office/drawing/2014/main" xmlns="" id="{BFE87A56-4C70-4853-9D56-19BFE5E5529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備忘稿版面配置區 2">
            <a:extLst>
              <a:ext uri="{FF2B5EF4-FFF2-40B4-BE49-F238E27FC236}">
                <a16:creationId xmlns:a16="http://schemas.microsoft.com/office/drawing/2014/main" xmlns="" id="{F9FF2067-B8F2-4FCC-BD32-259CF92CF3D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indent="323850"/>
            <a:r>
              <a:rPr lang="zh-TW" altLang="zh-TW" b="1"/>
              <a:t>●心思不正者，終必失敗</a:t>
            </a:r>
            <a:endParaRPr lang="en-US" altLang="zh-TW" b="1"/>
          </a:p>
          <a:p>
            <a:pPr indent="323850"/>
            <a:r>
              <a:rPr lang="zh-TW" altLang="zh-TW"/>
              <a:t>心思不正者，邪思邪行，自欺欺人，一身陰濁之氣，久之為人看破，終將失去所有。</a:t>
            </a:r>
            <a:endParaRPr lang="en-US" altLang="zh-TW"/>
          </a:p>
          <a:p>
            <a:pPr indent="323850"/>
            <a:r>
              <a:rPr lang="zh-TW" altLang="zh-TW"/>
              <a:t>◎逃票—歐洲某些國家的公共交通系統是自助的，自行買票，自行上車，門口沒有檢票員，甚至連隨機性的抽查都很少。一位留學生發現這個漏洞，便習慣不買票搭車</a:t>
            </a:r>
            <a:r>
              <a:rPr lang="zh-TW" altLang="en-US"/>
              <a:t>，</a:t>
            </a:r>
            <a:r>
              <a:rPr lang="zh-TW" altLang="zh-TW"/>
              <a:t>在留學的幾年期間裡，一共三度被查到逃票。他在畢業以後，向許多跨國公司投寄履歷，可是都被拒絕了。一次次的失敗，令他十分憤怒，他認為這些公司一定有種族歧視。最後一次，他衝進人事經理的辦公室，要求經理給他合理的說明。經理解釋道：「先生，我們並不是歧視你，相反的，我們很重視你。因為我們公司正在開發亞洲市場，我們需要優秀的本土人才。老實說，從工作能力上，你正是我們所要找的人。」留學生問：「那為什麼不錄取我呢？」經理：「因為我們查了你的信用記錄，發現你有三次乘公車逃票被處罰的記錄。」留學生：「我不否認這個。但為了這點小事，你們就放棄一個多次發表論文的人才？」經理：「小事？我們不認為這是小事。我們注意到，第一次逃票是在你來我們國家後的第一個星期，檢查人員相信了你的解釋，因為你說自己還不熟悉自助售票系統，只是給你補了票。但在這之後，你又兩次逃票。」留學生：「那時剛好我口袋裡沒有零錢。」經理：「不，不，先生，我不同意你這種解釋，你在懷疑我的智商。我相信在被查獲前，你可能有數百次逃票的經歷。」留學生：「那又如何？何必那麼認真？以後改還不行？」經理：「不，不，先生，此事證明了兩點：一、你不尊重規則，不僅如此，你擅於發現規則中的漏洞並惡意使用。二、你不值得信任。我們公司的許多工作是必須依靠信任進行的。因為公司賦予員工許多職權，為了節約成本，我們沒有辦法設置複雜的監督機構，正如我們的公共交通系統一樣，所以我們沒有辦法雇用你。可以確切地說，在這個國家，甚至整個歐盟，你可能都找不到雇用你的公司，因為沒有人會冒這個險。」</a:t>
            </a:r>
            <a:r>
              <a:rPr lang="zh-TW" altLang="en-US"/>
              <a:t>這位留學生最後果真沒有在當地找到工作。</a:t>
            </a:r>
            <a:endParaRPr lang="en-US" altLang="zh-TW"/>
          </a:p>
          <a:p>
            <a:pPr indent="323850"/>
            <a:endParaRPr lang="en-US" altLang="zh-TW"/>
          </a:p>
          <a:p>
            <a:pPr indent="323850"/>
            <a:r>
              <a:rPr lang="zh-TW" altLang="en-US"/>
              <a:t>請問</a:t>
            </a:r>
            <a:r>
              <a:rPr lang="zh-TW" altLang="zh-TW"/>
              <a:t>此人違反</a:t>
            </a:r>
            <a:r>
              <a:rPr lang="zh-TW" altLang="en-US"/>
              <a:t>了人生守則哪個字？</a:t>
            </a:r>
            <a:endParaRPr lang="en-US" altLang="zh-TW"/>
          </a:p>
          <a:p>
            <a:pPr indent="323850"/>
            <a:r>
              <a:rPr lang="zh-TW" altLang="en-US"/>
              <a:t>→</a:t>
            </a:r>
            <a:r>
              <a:rPr lang="zh-TW" altLang="zh-TW"/>
              <a:t>信、真</a:t>
            </a:r>
            <a:endParaRPr lang="zh-TW" altLang="en-US"/>
          </a:p>
        </p:txBody>
      </p:sp>
      <p:sp>
        <p:nvSpPr>
          <p:cNvPr id="34820" name="投影片編號版面配置區 3">
            <a:extLst>
              <a:ext uri="{FF2B5EF4-FFF2-40B4-BE49-F238E27FC236}">
                <a16:creationId xmlns:a16="http://schemas.microsoft.com/office/drawing/2014/main" xmlns="" id="{EBD91507-125C-4969-8771-FDE41F8E047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fld id="{0053D2BD-347B-49DA-9AF3-81EC89309E71}" type="slidenum">
              <a:rPr kumimoji="0" lang="zh-TW" altLang="en-US"/>
              <a:pPr/>
              <a:t>10</a:t>
            </a:fld>
            <a:endParaRPr kumimoji="0" lang="zh-TW" altLang="en-US"/>
          </a:p>
        </p:txBody>
      </p:sp>
    </p:spTree>
    <p:extLst>
      <p:ext uri="{BB962C8B-B14F-4D97-AF65-F5344CB8AC3E}">
        <p14:creationId xmlns:p14="http://schemas.microsoft.com/office/powerpoint/2010/main" val="35557372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投影片圖像版面配置區 1">
            <a:extLst>
              <a:ext uri="{FF2B5EF4-FFF2-40B4-BE49-F238E27FC236}">
                <a16:creationId xmlns:a16="http://schemas.microsoft.com/office/drawing/2014/main" xmlns="" id="{D1B8B9DA-14B6-46D3-80A8-1F8BF937AAB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備忘稿版面配置區 2">
            <a:extLst>
              <a:ext uri="{FF2B5EF4-FFF2-40B4-BE49-F238E27FC236}">
                <a16:creationId xmlns:a16="http://schemas.microsoft.com/office/drawing/2014/main" xmlns="" id="{B8DCF3AF-F4B1-441A-AF08-66382B56C79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indent="323850"/>
            <a:r>
              <a:rPr lang="zh-TW" altLang="en-US" b="1"/>
              <a:t>二、天人關係</a:t>
            </a:r>
            <a:endParaRPr lang="en-US" altLang="zh-TW" b="1"/>
          </a:p>
          <a:p>
            <a:pPr indent="323850"/>
            <a:r>
              <a:rPr lang="zh-TW" altLang="zh-TW" b="1"/>
              <a:t>●天地人三才</a:t>
            </a:r>
            <a:endParaRPr lang="en-US" altLang="zh-TW" b="1"/>
          </a:p>
          <a:p>
            <a:pPr indent="323850"/>
            <a:r>
              <a:rPr lang="zh-TW" altLang="zh-TW"/>
              <a:t>天地人，古稱三才。地有地理，人有人理，天有天理。地理為地之靈氣。人能依倫理行事，則身中自有正氣。至於天之正氣，更是遍佈全宇宙。</a:t>
            </a:r>
            <a:endParaRPr lang="en-US" altLang="zh-TW"/>
          </a:p>
          <a:p>
            <a:pPr indent="323850"/>
            <a:r>
              <a:rPr lang="zh-TW" altLang="zh-TW"/>
              <a:t>三者之中，以天之正氣最為</a:t>
            </a:r>
            <a:r>
              <a:rPr lang="zh-TW" altLang="en-US"/>
              <a:t>充足</a:t>
            </a:r>
            <a:r>
              <a:rPr lang="zh-TW" altLang="zh-TW"/>
              <a:t>。</a:t>
            </a:r>
            <a:r>
              <a:rPr lang="en-US" altLang="zh-TW"/>
              <a:t>《</a:t>
            </a:r>
            <a:r>
              <a:rPr lang="zh-TW" altLang="en-US"/>
              <a:t>天人親和真經</a:t>
            </a:r>
            <a:r>
              <a:rPr lang="en-US" altLang="zh-TW"/>
              <a:t>》</a:t>
            </a:r>
            <a:r>
              <a:rPr lang="zh-TW" altLang="en-US"/>
              <a:t>：「</a:t>
            </a:r>
            <a:r>
              <a:rPr lang="zh-TW" altLang="zh-TW"/>
              <a:t>天之正氣。是名恍惚。盈而不滿。昃而不缺。恆彌其邊。恆實其虛</a:t>
            </a:r>
            <a:r>
              <a:rPr lang="zh-TW" altLang="en-US"/>
              <a:t>。」</a:t>
            </a:r>
            <a:endParaRPr lang="en-US" altLang="zh-TW"/>
          </a:p>
        </p:txBody>
      </p:sp>
      <p:sp>
        <p:nvSpPr>
          <p:cNvPr id="35844" name="投影片編號版面配置區 3">
            <a:extLst>
              <a:ext uri="{FF2B5EF4-FFF2-40B4-BE49-F238E27FC236}">
                <a16:creationId xmlns:a16="http://schemas.microsoft.com/office/drawing/2014/main" xmlns="" id="{FD3C0929-DF47-49A3-B33C-05DEB18E60C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fld id="{26046522-2019-455F-BA2E-EC7693B0B6E9}" type="slidenum">
              <a:rPr kumimoji="0" lang="zh-TW" altLang="en-US"/>
              <a:pPr/>
              <a:t>11</a:t>
            </a:fld>
            <a:endParaRPr kumimoji="0" lang="zh-TW" altLang="en-US"/>
          </a:p>
        </p:txBody>
      </p:sp>
    </p:spTree>
    <p:extLst>
      <p:ext uri="{BB962C8B-B14F-4D97-AF65-F5344CB8AC3E}">
        <p14:creationId xmlns:p14="http://schemas.microsoft.com/office/powerpoint/2010/main" val="1071805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2AE8E-56F5-49FB-8080-5E90A266613B}" type="datetimeFigureOut">
              <a:rPr lang="zh-TW" altLang="en-US" smtClean="0"/>
              <a:t>2023/12/13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12112-3101-43C9-8210-A7CE6E76B67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2AE8E-56F5-49FB-8080-5E90A266613B}" type="datetimeFigureOut">
              <a:rPr lang="zh-TW" altLang="en-US" smtClean="0"/>
              <a:t>2023/12/13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12112-3101-43C9-8210-A7CE6E76B67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2AE8E-56F5-49FB-8080-5E90A266613B}" type="datetimeFigureOut">
              <a:rPr lang="zh-TW" altLang="en-US" smtClean="0"/>
              <a:t>2023/12/13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12112-3101-43C9-8210-A7CE6E76B67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2AE8E-56F5-49FB-8080-5E90A266613B}" type="datetimeFigureOut">
              <a:rPr lang="zh-TW" altLang="en-US" smtClean="0"/>
              <a:t>2023/12/13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12112-3101-43C9-8210-A7CE6E76B67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2AE8E-56F5-49FB-8080-5E90A266613B}" type="datetimeFigureOut">
              <a:rPr lang="zh-TW" altLang="en-US" smtClean="0"/>
              <a:t>2023/12/13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12112-3101-43C9-8210-A7CE6E76B67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2AE8E-56F5-49FB-8080-5E90A266613B}" type="datetimeFigureOut">
              <a:rPr lang="zh-TW" altLang="en-US" smtClean="0"/>
              <a:t>2023/12/13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12112-3101-43C9-8210-A7CE6E76B67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2AE8E-56F5-49FB-8080-5E90A266613B}" type="datetimeFigureOut">
              <a:rPr lang="zh-TW" altLang="en-US" smtClean="0"/>
              <a:t>2023/12/13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12112-3101-43C9-8210-A7CE6E76B67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2AE8E-56F5-49FB-8080-5E90A266613B}" type="datetimeFigureOut">
              <a:rPr lang="zh-TW" altLang="en-US" smtClean="0"/>
              <a:t>2023/12/13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12112-3101-43C9-8210-A7CE6E76B67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2AE8E-56F5-49FB-8080-5E90A266613B}" type="datetimeFigureOut">
              <a:rPr lang="zh-TW" altLang="en-US" smtClean="0"/>
              <a:t>2023/12/13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12112-3101-43C9-8210-A7CE6E76B67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2AE8E-56F5-49FB-8080-5E90A266613B}" type="datetimeFigureOut">
              <a:rPr lang="zh-TW" altLang="en-US" smtClean="0"/>
              <a:t>2023/12/13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12112-3101-43C9-8210-A7CE6E76B67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2AE8E-56F5-49FB-8080-5E90A266613B}" type="datetimeFigureOut">
              <a:rPr lang="zh-TW" altLang="en-US" smtClean="0"/>
              <a:t>2023/12/13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12112-3101-43C9-8210-A7CE6E76B67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D2AE8E-56F5-49FB-8080-5E90A266613B}" type="datetimeFigureOut">
              <a:rPr lang="zh-TW" altLang="en-US" smtClean="0"/>
              <a:t>2023/12/13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512112-3101-43C9-8210-A7CE6E76B67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412776"/>
            <a:ext cx="3670176" cy="1872208"/>
          </a:xfrm>
        </p:spPr>
        <p:txBody>
          <a:bodyPr>
            <a:normAutofit/>
          </a:bodyPr>
          <a:lstStyle/>
          <a:p>
            <a:pPr algn="l"/>
            <a:r>
              <a:rPr lang="zh-TW" altLang="en-US" sz="5400" b="1" dirty="0">
                <a:latin typeface="文鼎古印體" panose="03000809000000000000" pitchFamily="65" charset="-120"/>
                <a:ea typeface="文鼎古印體" panose="03000809000000000000" pitchFamily="65" charset="-120"/>
              </a:rPr>
              <a:t>掌握命運的關鍵</a:t>
            </a:r>
            <a:endParaRPr lang="zh-TW" altLang="en-US" sz="5400" b="1" dirty="0">
              <a:latin typeface="文鼎古印體" pitchFamily="49" charset="-120"/>
              <a:ea typeface="文鼎古印體" pitchFamily="49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755576" y="3886200"/>
            <a:ext cx="5040560" cy="1752600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zh-TW" altLang="en-US" sz="24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靜心靜坐第四講</a:t>
            </a:r>
            <a:endParaRPr lang="en-US" altLang="zh-TW" sz="24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>
              <a:defRPr/>
            </a:pPr>
            <a:r>
              <a:rPr lang="en-US" altLang="zh-TW" sz="24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2022</a:t>
            </a:r>
            <a:r>
              <a:rPr lang="zh-TW" altLang="en-US" sz="24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24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24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24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22</a:t>
            </a:r>
            <a:r>
              <a:rPr lang="zh-TW" altLang="en-US" sz="24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日修訂</a:t>
            </a:r>
            <a:endParaRPr lang="en-US" altLang="zh-TW" sz="24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>
              <a:defRPr/>
            </a:pPr>
            <a:r>
              <a:rPr lang="zh-TW" altLang="en-US" sz="24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柳光赦</a:t>
            </a:r>
          </a:p>
          <a:p>
            <a:endParaRPr lang="zh-TW" altLang="en-US" dirty="0"/>
          </a:p>
        </p:txBody>
      </p:sp>
      <p:pic>
        <p:nvPicPr>
          <p:cNvPr id="5" name="Picture 2" descr="我命由我不由天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-25878256"/>
            <a:ext cx="2511672" cy="4464496"/>
          </a:xfrm>
          <a:prstGeom prst="rect">
            <a:avLst/>
          </a:prstGeom>
          <a:noFill/>
        </p:spPr>
      </p:pic>
      <p:pic>
        <p:nvPicPr>
          <p:cNvPr id="7" name="Picture 10">
            <a:extLst>
              <a:ext uri="{FF2B5EF4-FFF2-40B4-BE49-F238E27FC236}">
                <a16:creationId xmlns:a16="http://schemas.microsoft.com/office/drawing/2014/main" xmlns="" id="{EE4B0DB2-EAC3-484B-9C9A-2436EDF95E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>
            <a:off x="5076056" y="2473328"/>
            <a:ext cx="3744416" cy="2971896"/>
          </a:xfrm>
          <a:prstGeom prst="ellipse">
            <a:avLst/>
          </a:prstGeom>
          <a:ln>
            <a:noFill/>
          </a:ln>
          <a:effectLst/>
        </p:spPr>
      </p:pic>
    </p:spTree>
  </p:cSld>
  <p:clrMapOvr>
    <a:masterClrMapping/>
  </p:clrMapOvr>
  <p:transition spd="slow">
    <p:zo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xmlns="" id="{4561212B-FF87-4996-A391-611712300E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3563888" y="2780928"/>
            <a:ext cx="5328592" cy="388499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xmlns="" id="{1E142CCC-1307-4A24-ACF6-1E213B1E3ADE}"/>
              </a:ext>
            </a:extLst>
          </p:cNvPr>
          <p:cNvSpPr txBox="1"/>
          <p:nvPr/>
        </p:nvSpPr>
        <p:spPr>
          <a:xfrm>
            <a:off x="2495550" y="4508500"/>
            <a:ext cx="923925" cy="2016125"/>
          </a:xfrm>
          <a:prstGeom prst="rect">
            <a:avLst/>
          </a:prstGeom>
          <a:noFill/>
        </p:spPr>
        <p:txBody>
          <a:bodyPr vert="eaVert">
            <a:spAutoFit/>
          </a:bodyPr>
          <a:lstStyle/>
          <a:p>
            <a:pPr algn="ctr" eaLnBrk="1" hangingPunct="1">
              <a:defRPr/>
            </a:pPr>
            <a:r>
              <a:rPr lang="zh-TW" altLang="en-US" sz="2400" dirty="0">
                <a:solidFill>
                  <a:schemeClr val="bg1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德國地鐵</a:t>
            </a:r>
            <a:r>
              <a:rPr lang="en-US" altLang="zh-TW" sz="2400" dirty="0">
                <a:solidFill>
                  <a:schemeClr val="bg1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</a:p>
          <a:p>
            <a:pPr algn="ctr" eaLnBrk="1" hangingPunct="1">
              <a:defRPr/>
            </a:pPr>
            <a:r>
              <a:rPr lang="zh-TW" altLang="en-US" sz="2400" dirty="0">
                <a:solidFill>
                  <a:schemeClr val="bg1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無閘門入口</a:t>
            </a:r>
            <a:endParaRPr lang="zh-TW" altLang="en-US" dirty="0">
              <a:ea typeface="新細明體" charset="-120"/>
            </a:endParaRPr>
          </a:p>
        </p:txBody>
      </p:sp>
      <p:sp>
        <p:nvSpPr>
          <p:cNvPr id="7" name="標題 6">
            <a:extLst>
              <a:ext uri="{FF2B5EF4-FFF2-40B4-BE49-F238E27FC236}">
                <a16:creationId xmlns:a16="http://schemas.microsoft.com/office/drawing/2014/main" xmlns="" id="{6E86DDA5-852D-4BC2-B3FE-3D113B9955A4}"/>
              </a:ext>
            </a:extLst>
          </p:cNvPr>
          <p:cNvSpPr txBox="1">
            <a:spLocks/>
          </p:cNvSpPr>
          <p:nvPr/>
        </p:nvSpPr>
        <p:spPr bwMode="auto">
          <a:xfrm>
            <a:off x="3419475" y="620713"/>
            <a:ext cx="3168749" cy="136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zh-TW" altLang="zh-TW" sz="4000" b="1" dirty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+mj-ea"/>
                <a:sym typeface="Symbol" pitchFamily="18" charset="2"/>
              </a:rPr>
              <a:t>心</a:t>
            </a:r>
            <a:r>
              <a:rPr lang="zh-TW" altLang="en-US" sz="4000" b="1" dirty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+mj-ea"/>
                <a:sym typeface="Symbol" pitchFamily="18" charset="2"/>
              </a:rPr>
              <a:t>思不正者終必失敗</a:t>
            </a:r>
          </a:p>
        </p:txBody>
      </p:sp>
      <p:sp>
        <p:nvSpPr>
          <p:cNvPr id="9" name="雲朵形圖說文字 8">
            <a:extLst>
              <a:ext uri="{FF2B5EF4-FFF2-40B4-BE49-F238E27FC236}">
                <a16:creationId xmlns:a16="http://schemas.microsoft.com/office/drawing/2014/main" xmlns="" id="{3DD7DCA5-7A24-49AA-B60B-13FBF11D1E96}"/>
              </a:ext>
            </a:extLst>
          </p:cNvPr>
          <p:cNvSpPr/>
          <p:nvPr/>
        </p:nvSpPr>
        <p:spPr>
          <a:xfrm>
            <a:off x="323850" y="2133600"/>
            <a:ext cx="1944688" cy="936625"/>
          </a:xfrm>
          <a:prstGeom prst="cloudCallout">
            <a:avLst>
              <a:gd name="adj1" fmla="val 84921"/>
              <a:gd name="adj2" fmla="val -105785"/>
            </a:avLst>
          </a:prstGeom>
          <a:solidFill>
            <a:srgbClr val="B9AB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TW" altLang="en-US" sz="3200" dirty="0"/>
              <a:t>逃票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xmlns="" id="{7E285B35-44A8-4EE5-9A5D-832E252C53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963" y="3644900"/>
            <a:ext cx="1662112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32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信</a:t>
            </a:r>
            <a:r>
              <a:rPr lang="en-US" altLang="zh-TW" sz="32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zh-TW" altLang="en-US" sz="32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人而無信，不知其可也。</a:t>
            </a:r>
            <a:endParaRPr lang="en-US" altLang="zh-TW" sz="3200" b="1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真</a:t>
            </a:r>
            <a:r>
              <a:rPr lang="en-US" altLang="zh-TW" sz="32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endParaRPr lang="zh-TW" altLang="en-US" sz="3200" b="1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xmlns="" id="{38A86450-4266-41F2-AD1B-237E0DD34E0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26C27E4-A0D8-458D-8924-22DCA9391493}" type="datetime1">
              <a:rPr lang="zh-TW" altLang="en-US" smtClean="0"/>
              <a:pPr>
                <a:defRPr/>
              </a:pPr>
              <a:t>2023/12/13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xmlns="" id="{4791D9FE-44CA-480A-B682-93842A4A7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TW" altLang="en-US"/>
              <a:t>靜心靜坐 調理身心健康</a:t>
            </a:r>
          </a:p>
        </p:txBody>
      </p:sp>
      <p:sp>
        <p:nvSpPr>
          <p:cNvPr id="17412" name="投影片編號版面配置區 3">
            <a:extLst>
              <a:ext uri="{FF2B5EF4-FFF2-40B4-BE49-F238E27FC236}">
                <a16:creationId xmlns:a16="http://schemas.microsoft.com/office/drawing/2014/main" xmlns="" id="{B81B5949-FAE2-47CA-BF07-6B001616B97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fld id="{0420FA26-AADF-43DC-8152-74BC4A116369}" type="slidenum">
              <a:rPr kumimoji="0" lang="zh-TW" altLang="en-US">
                <a:solidFill>
                  <a:srgbClr val="898989"/>
                </a:solidFill>
                <a:latin typeface="Candara" panose="020E0502030303020204" pitchFamily="34" charset="0"/>
                <a:ea typeface="標楷體" panose="03000509000000000000" pitchFamily="65" charset="-120"/>
              </a:rPr>
              <a:pPr/>
              <a:t>11</a:t>
            </a:fld>
            <a:endParaRPr kumimoji="0" lang="zh-TW" altLang="en-US">
              <a:solidFill>
                <a:srgbClr val="898989"/>
              </a:solidFill>
              <a:latin typeface="Candara" panose="020E0502030303020204" pitchFamily="34" charset="0"/>
              <a:ea typeface="標楷體" panose="03000509000000000000" pitchFamily="65" charset="-120"/>
            </a:endParaRPr>
          </a:p>
        </p:txBody>
      </p:sp>
      <p:sp>
        <p:nvSpPr>
          <p:cNvPr id="5" name="圓角矩形 4">
            <a:extLst>
              <a:ext uri="{FF2B5EF4-FFF2-40B4-BE49-F238E27FC236}">
                <a16:creationId xmlns:a16="http://schemas.microsoft.com/office/drawing/2014/main" xmlns="" id="{3AB11231-05DB-4851-AFD8-9484028C2A04}"/>
              </a:ext>
            </a:extLst>
          </p:cNvPr>
          <p:cNvSpPr/>
          <p:nvPr/>
        </p:nvSpPr>
        <p:spPr>
          <a:xfrm>
            <a:off x="900113" y="2349500"/>
            <a:ext cx="1439862" cy="863600"/>
          </a:xfrm>
          <a:prstGeom prst="roundRect">
            <a:avLst/>
          </a:prstGeom>
          <a:solidFill>
            <a:srgbClr val="759A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TW" altLang="en-US" sz="3200" dirty="0">
                <a:latin typeface="文鼎古印體" pitchFamily="49" charset="-120"/>
                <a:ea typeface="文鼎古印體" pitchFamily="49" charset="-120"/>
              </a:rPr>
              <a:t>天</a:t>
            </a:r>
          </a:p>
        </p:txBody>
      </p:sp>
      <p:sp>
        <p:nvSpPr>
          <p:cNvPr id="6" name="圓角矩形 5">
            <a:extLst>
              <a:ext uri="{FF2B5EF4-FFF2-40B4-BE49-F238E27FC236}">
                <a16:creationId xmlns:a16="http://schemas.microsoft.com/office/drawing/2014/main" xmlns="" id="{84155C8B-943C-44F6-8BAB-71A1F0CDE3C6}"/>
              </a:ext>
            </a:extLst>
          </p:cNvPr>
          <p:cNvSpPr/>
          <p:nvPr/>
        </p:nvSpPr>
        <p:spPr>
          <a:xfrm>
            <a:off x="900113" y="3717925"/>
            <a:ext cx="1439862" cy="863600"/>
          </a:xfrm>
          <a:prstGeom prst="roundRect">
            <a:avLst/>
          </a:prstGeom>
          <a:solidFill>
            <a:srgbClr val="759A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TW" altLang="en-US" sz="3200" dirty="0">
                <a:latin typeface="文鼎古印體" pitchFamily="49" charset="-120"/>
                <a:ea typeface="文鼎古印體" pitchFamily="49" charset="-120"/>
              </a:rPr>
              <a:t>人</a:t>
            </a:r>
          </a:p>
        </p:txBody>
      </p:sp>
      <p:sp>
        <p:nvSpPr>
          <p:cNvPr id="7" name="圓角矩形 6">
            <a:extLst>
              <a:ext uri="{FF2B5EF4-FFF2-40B4-BE49-F238E27FC236}">
                <a16:creationId xmlns:a16="http://schemas.microsoft.com/office/drawing/2014/main" xmlns="" id="{A842A289-A3DC-4A86-A2D2-F5F192846115}"/>
              </a:ext>
            </a:extLst>
          </p:cNvPr>
          <p:cNvSpPr/>
          <p:nvPr/>
        </p:nvSpPr>
        <p:spPr>
          <a:xfrm>
            <a:off x="900113" y="5086350"/>
            <a:ext cx="1439862" cy="863600"/>
          </a:xfrm>
          <a:prstGeom prst="roundRect">
            <a:avLst/>
          </a:prstGeom>
          <a:solidFill>
            <a:srgbClr val="759A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TW" altLang="en-US" sz="3200" dirty="0">
                <a:latin typeface="文鼎古印體" pitchFamily="49" charset="-120"/>
                <a:ea typeface="文鼎古印體" pitchFamily="49" charset="-120"/>
              </a:rPr>
              <a:t>地</a:t>
            </a:r>
          </a:p>
        </p:txBody>
      </p:sp>
      <p:sp>
        <p:nvSpPr>
          <p:cNvPr id="9" name="圓角矩形 8">
            <a:extLst>
              <a:ext uri="{FF2B5EF4-FFF2-40B4-BE49-F238E27FC236}">
                <a16:creationId xmlns:a16="http://schemas.microsoft.com/office/drawing/2014/main" xmlns="" id="{940BA24F-7AC1-4DEA-BB35-A69D2B299370}"/>
              </a:ext>
            </a:extLst>
          </p:cNvPr>
          <p:cNvSpPr/>
          <p:nvPr/>
        </p:nvSpPr>
        <p:spPr>
          <a:xfrm>
            <a:off x="3060700" y="3717925"/>
            <a:ext cx="1511300" cy="863600"/>
          </a:xfrm>
          <a:prstGeom prst="roundRect">
            <a:avLst/>
          </a:prstGeom>
          <a:solidFill>
            <a:srgbClr val="759A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TW" altLang="en-US" sz="3200" dirty="0">
                <a:latin typeface="文鼎古印體" pitchFamily="49" charset="-120"/>
                <a:ea typeface="文鼎古印體" pitchFamily="49" charset="-120"/>
              </a:rPr>
              <a:t>人理</a:t>
            </a:r>
          </a:p>
        </p:txBody>
      </p:sp>
      <p:sp>
        <p:nvSpPr>
          <p:cNvPr id="12" name="標題 1">
            <a:extLst>
              <a:ext uri="{FF2B5EF4-FFF2-40B4-BE49-F238E27FC236}">
                <a16:creationId xmlns:a16="http://schemas.microsoft.com/office/drawing/2014/main" xmlns="" id="{2435CEC5-BC68-4896-8D84-FBDCC3B4B521}"/>
              </a:ext>
            </a:extLst>
          </p:cNvPr>
          <p:cNvSpPr txBox="1">
            <a:spLocks/>
          </p:cNvSpPr>
          <p:nvPr/>
        </p:nvSpPr>
        <p:spPr>
          <a:xfrm>
            <a:off x="2339975" y="692150"/>
            <a:ext cx="4392613" cy="865188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kumimoji="0" lang="zh-TW" altLang="en-US" sz="4800" b="1" dirty="0">
                <a:solidFill>
                  <a:srgbClr val="000000"/>
                </a:solidFill>
                <a:latin typeface="文鼎古印體" pitchFamily="49" charset="-120"/>
                <a:ea typeface="文鼎古印體" pitchFamily="49" charset="-120"/>
                <a:cs typeface="+mj-cs"/>
              </a:rPr>
              <a:t>天人關係</a:t>
            </a:r>
            <a:endParaRPr kumimoji="0" lang="zh-TW" altLang="en-US" sz="4800" dirty="0">
              <a:latin typeface="文鼎古印體" pitchFamily="49" charset="-120"/>
              <a:ea typeface="文鼎古印體" pitchFamily="49" charset="-120"/>
              <a:cs typeface="+mj-cs"/>
            </a:endParaRPr>
          </a:p>
        </p:txBody>
      </p:sp>
      <p:sp>
        <p:nvSpPr>
          <p:cNvPr id="14" name="圓角矩形 13">
            <a:extLst>
              <a:ext uri="{FF2B5EF4-FFF2-40B4-BE49-F238E27FC236}">
                <a16:creationId xmlns:a16="http://schemas.microsoft.com/office/drawing/2014/main" xmlns="" id="{9F4A5B98-2AA8-4EFE-A3BC-5F1379C2142D}"/>
              </a:ext>
            </a:extLst>
          </p:cNvPr>
          <p:cNvSpPr/>
          <p:nvPr/>
        </p:nvSpPr>
        <p:spPr>
          <a:xfrm>
            <a:off x="3060700" y="5086350"/>
            <a:ext cx="1511300" cy="863600"/>
          </a:xfrm>
          <a:prstGeom prst="roundRect">
            <a:avLst/>
          </a:prstGeom>
          <a:solidFill>
            <a:srgbClr val="759A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TW" altLang="en-US" sz="3200" dirty="0">
                <a:latin typeface="文鼎古印體" pitchFamily="49" charset="-120"/>
                <a:ea typeface="文鼎古印體" pitchFamily="49" charset="-120"/>
              </a:rPr>
              <a:t>地理</a:t>
            </a:r>
          </a:p>
        </p:txBody>
      </p:sp>
      <p:sp>
        <p:nvSpPr>
          <p:cNvPr id="16" name="圓角矩形 15">
            <a:extLst>
              <a:ext uri="{FF2B5EF4-FFF2-40B4-BE49-F238E27FC236}">
                <a16:creationId xmlns:a16="http://schemas.microsoft.com/office/drawing/2014/main" xmlns="" id="{2F745215-F4A7-4B59-A146-7001CFE70628}"/>
              </a:ext>
            </a:extLst>
          </p:cNvPr>
          <p:cNvSpPr/>
          <p:nvPr/>
        </p:nvSpPr>
        <p:spPr>
          <a:xfrm>
            <a:off x="3060700" y="2349500"/>
            <a:ext cx="1511300" cy="863600"/>
          </a:xfrm>
          <a:prstGeom prst="roundRect">
            <a:avLst/>
          </a:prstGeom>
          <a:solidFill>
            <a:srgbClr val="759A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TW" altLang="en-US" sz="3200" dirty="0">
                <a:latin typeface="文鼎古印體" pitchFamily="49" charset="-120"/>
                <a:ea typeface="文鼎古印體" pitchFamily="49" charset="-120"/>
              </a:rPr>
              <a:t>天理</a:t>
            </a:r>
          </a:p>
        </p:txBody>
      </p:sp>
      <p:cxnSp>
        <p:nvCxnSpPr>
          <p:cNvPr id="18" name="直線單箭頭接點 17">
            <a:extLst>
              <a:ext uri="{FF2B5EF4-FFF2-40B4-BE49-F238E27FC236}">
                <a16:creationId xmlns:a16="http://schemas.microsoft.com/office/drawing/2014/main" xmlns="" id="{96931AA6-FD9B-4ED0-B31E-32071F27FAEC}"/>
              </a:ext>
            </a:extLst>
          </p:cNvPr>
          <p:cNvCxnSpPr>
            <a:stCxn id="5" idx="3"/>
            <a:endCxn id="16" idx="1"/>
          </p:cNvCxnSpPr>
          <p:nvPr/>
        </p:nvCxnSpPr>
        <p:spPr>
          <a:xfrm>
            <a:off x="2339975" y="2781300"/>
            <a:ext cx="72072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單箭頭接點 19">
            <a:extLst>
              <a:ext uri="{FF2B5EF4-FFF2-40B4-BE49-F238E27FC236}">
                <a16:creationId xmlns:a16="http://schemas.microsoft.com/office/drawing/2014/main" xmlns="" id="{489BF501-65EE-41D1-829E-05BD196381BD}"/>
              </a:ext>
            </a:extLst>
          </p:cNvPr>
          <p:cNvCxnSpPr/>
          <p:nvPr/>
        </p:nvCxnSpPr>
        <p:spPr>
          <a:xfrm>
            <a:off x="2339975" y="4149725"/>
            <a:ext cx="72072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單箭頭接點 20">
            <a:extLst>
              <a:ext uri="{FF2B5EF4-FFF2-40B4-BE49-F238E27FC236}">
                <a16:creationId xmlns:a16="http://schemas.microsoft.com/office/drawing/2014/main" xmlns="" id="{DB4C27CA-E804-4C05-81E0-16A919B0CF32}"/>
              </a:ext>
            </a:extLst>
          </p:cNvPr>
          <p:cNvCxnSpPr/>
          <p:nvPr/>
        </p:nvCxnSpPr>
        <p:spPr>
          <a:xfrm>
            <a:off x="2339975" y="5518150"/>
            <a:ext cx="72072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23" name="AutoShape 20" descr="舉頭三尺有「神明」 - 每日頭條">
            <a:extLst>
              <a:ext uri="{FF2B5EF4-FFF2-40B4-BE49-F238E27FC236}">
                <a16:creationId xmlns:a16="http://schemas.microsoft.com/office/drawing/2014/main" xmlns="" id="{2354505C-181F-44AD-BCF6-F6F294B69B0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7427" name="文字方塊 18">
            <a:extLst>
              <a:ext uri="{FF2B5EF4-FFF2-40B4-BE49-F238E27FC236}">
                <a16:creationId xmlns:a16="http://schemas.microsoft.com/office/drawing/2014/main" xmlns="" id="{D5A137CF-D532-465A-A20E-C832C5F943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5600" y="4941888"/>
            <a:ext cx="136842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3200" b="1">
                <a:solidFill>
                  <a:srgbClr val="FF0000"/>
                </a:solidFill>
                <a:latin typeface="文鼎勘亭流" panose="03000A09000000000000" pitchFamily="65" charset="-120"/>
                <a:ea typeface="文鼎勘亭流" panose="03000A09000000000000" pitchFamily="65" charset="-120"/>
              </a:rPr>
              <a:t>地之靈氣</a:t>
            </a:r>
          </a:p>
        </p:txBody>
      </p:sp>
      <p:sp>
        <p:nvSpPr>
          <p:cNvPr id="23" name="文字方塊 18">
            <a:extLst>
              <a:ext uri="{FF2B5EF4-FFF2-40B4-BE49-F238E27FC236}">
                <a16:creationId xmlns:a16="http://schemas.microsoft.com/office/drawing/2014/main" xmlns="" id="{BF49E5FF-3552-4425-9AE2-49ECBA7E9A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5600" y="3789363"/>
            <a:ext cx="11525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3200" b="1">
                <a:solidFill>
                  <a:srgbClr val="FF0000"/>
                </a:solidFill>
                <a:latin typeface="文鼎勘亭流" panose="03000A09000000000000" pitchFamily="65" charset="-120"/>
                <a:ea typeface="文鼎勘亭流" panose="03000A09000000000000" pitchFamily="65" charset="-120"/>
              </a:rPr>
              <a:t>正氣</a:t>
            </a:r>
          </a:p>
        </p:txBody>
      </p:sp>
      <p:sp>
        <p:nvSpPr>
          <p:cNvPr id="25" name="文字方塊 18">
            <a:extLst>
              <a:ext uri="{FF2B5EF4-FFF2-40B4-BE49-F238E27FC236}">
                <a16:creationId xmlns:a16="http://schemas.microsoft.com/office/drawing/2014/main" xmlns="" id="{E4CA405C-F3C6-4510-9CB7-11D6E7974D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5600" y="2420938"/>
            <a:ext cx="11525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3200" b="1">
                <a:solidFill>
                  <a:srgbClr val="FF0000"/>
                </a:solidFill>
                <a:latin typeface="文鼎勘亭流" panose="03000A09000000000000" pitchFamily="65" charset="-120"/>
                <a:ea typeface="文鼎勘亭流" panose="03000A09000000000000" pitchFamily="65" charset="-120"/>
              </a:rPr>
              <a:t>正氣</a:t>
            </a:r>
          </a:p>
        </p:txBody>
      </p:sp>
      <p:cxnSp>
        <p:nvCxnSpPr>
          <p:cNvPr id="27" name="直線接點 26">
            <a:extLst>
              <a:ext uri="{FF2B5EF4-FFF2-40B4-BE49-F238E27FC236}">
                <a16:creationId xmlns:a16="http://schemas.microsoft.com/office/drawing/2014/main" xmlns="" id="{148381A6-89CA-4D54-8724-8BF881DC6B38}"/>
              </a:ext>
            </a:extLst>
          </p:cNvPr>
          <p:cNvCxnSpPr/>
          <p:nvPr/>
        </p:nvCxnSpPr>
        <p:spPr>
          <a:xfrm>
            <a:off x="4643438" y="2781300"/>
            <a:ext cx="6492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接點 29">
            <a:extLst>
              <a:ext uri="{FF2B5EF4-FFF2-40B4-BE49-F238E27FC236}">
                <a16:creationId xmlns:a16="http://schemas.microsoft.com/office/drawing/2014/main" xmlns="" id="{A671EAB0-FD77-439D-B9DF-404AA013E0FF}"/>
              </a:ext>
            </a:extLst>
          </p:cNvPr>
          <p:cNvCxnSpPr/>
          <p:nvPr/>
        </p:nvCxnSpPr>
        <p:spPr>
          <a:xfrm>
            <a:off x="4643438" y="4149725"/>
            <a:ext cx="6492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接點 30">
            <a:extLst>
              <a:ext uri="{FF2B5EF4-FFF2-40B4-BE49-F238E27FC236}">
                <a16:creationId xmlns:a16="http://schemas.microsoft.com/office/drawing/2014/main" xmlns="" id="{CB579454-4DC0-4485-90C8-80F11D169DCF}"/>
              </a:ext>
            </a:extLst>
          </p:cNvPr>
          <p:cNvCxnSpPr/>
          <p:nvPr/>
        </p:nvCxnSpPr>
        <p:spPr>
          <a:xfrm>
            <a:off x="4643438" y="5516563"/>
            <a:ext cx="6492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文字方塊 31">
            <a:extLst>
              <a:ext uri="{FF2B5EF4-FFF2-40B4-BE49-F238E27FC236}">
                <a16:creationId xmlns:a16="http://schemas.microsoft.com/office/drawing/2014/main" xmlns="" id="{D19E477A-C93C-43FF-AD56-E06520A3F6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2205038"/>
            <a:ext cx="1662113" cy="410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zh-TW" sz="3200" b="1">
                <a:latin typeface="文鼎勘亭流" panose="03000A09000000000000" pitchFamily="65" charset="-120"/>
                <a:ea typeface="文鼎勘亭流" panose="03000A09000000000000" pitchFamily="65" charset="-120"/>
              </a:rPr>
              <a:t>天之正氣</a:t>
            </a:r>
            <a:r>
              <a:rPr lang="zh-TW" altLang="en-US" sz="3200" b="1">
                <a:latin typeface="文鼎勘亭流" panose="03000A09000000000000" pitchFamily="65" charset="-120"/>
                <a:ea typeface="文鼎勘亭流" panose="03000A09000000000000" pitchFamily="65" charset="-120"/>
              </a:rPr>
              <a:t>，</a:t>
            </a:r>
            <a:r>
              <a:rPr lang="zh-TW" altLang="zh-TW" sz="3200" b="1">
                <a:latin typeface="文鼎勘亭流" panose="03000A09000000000000" pitchFamily="65" charset="-120"/>
                <a:ea typeface="文鼎勘亭流" panose="03000A09000000000000" pitchFamily="65" charset="-120"/>
              </a:rPr>
              <a:t>是名恍惚。盈而不滿</a:t>
            </a:r>
            <a:r>
              <a:rPr lang="zh-TW" altLang="en-US" sz="3200" b="1">
                <a:latin typeface="文鼎勘亭流" panose="03000A09000000000000" pitchFamily="65" charset="-120"/>
                <a:ea typeface="文鼎勘亭流" panose="03000A09000000000000" pitchFamily="65" charset="-120"/>
              </a:rPr>
              <a:t>，</a:t>
            </a:r>
            <a:r>
              <a:rPr lang="zh-TW" altLang="zh-TW" sz="3200" b="1">
                <a:latin typeface="文鼎勘亭流" panose="03000A09000000000000" pitchFamily="65" charset="-120"/>
                <a:ea typeface="文鼎勘亭流" panose="03000A09000000000000" pitchFamily="65" charset="-120"/>
              </a:rPr>
              <a:t>昃而不缺</a:t>
            </a:r>
            <a:r>
              <a:rPr lang="zh-TW" altLang="en-US" sz="3200" b="1">
                <a:latin typeface="文鼎勘亭流" panose="03000A09000000000000" pitchFamily="65" charset="-120"/>
                <a:ea typeface="文鼎勘亭流" panose="03000A09000000000000" pitchFamily="65" charset="-120"/>
              </a:rPr>
              <a:t>；</a:t>
            </a:r>
            <a:r>
              <a:rPr lang="zh-TW" altLang="zh-TW" sz="3200" b="1">
                <a:latin typeface="文鼎勘亭流" panose="03000A09000000000000" pitchFamily="65" charset="-120"/>
                <a:ea typeface="文鼎勘亭流" panose="03000A09000000000000" pitchFamily="65" charset="-120"/>
              </a:rPr>
              <a:t>恆彌其邊</a:t>
            </a:r>
            <a:r>
              <a:rPr lang="zh-TW" altLang="en-US" sz="3200" b="1">
                <a:latin typeface="文鼎勘亭流" panose="03000A09000000000000" pitchFamily="65" charset="-120"/>
                <a:ea typeface="文鼎勘亭流" panose="03000A09000000000000" pitchFamily="65" charset="-120"/>
              </a:rPr>
              <a:t>，</a:t>
            </a:r>
            <a:r>
              <a:rPr lang="zh-TW" altLang="zh-TW" sz="3200" b="1">
                <a:latin typeface="文鼎勘亭流" panose="03000A09000000000000" pitchFamily="65" charset="-120"/>
                <a:ea typeface="文鼎勘亭流" panose="03000A09000000000000" pitchFamily="65" charset="-120"/>
              </a:rPr>
              <a:t>恆實其虛</a:t>
            </a:r>
            <a:r>
              <a:rPr lang="zh-TW" altLang="en-US" sz="3200" b="1">
                <a:latin typeface="文鼎勘亭流" panose="03000A09000000000000" pitchFamily="65" charset="-120"/>
                <a:ea typeface="文鼎勘亭流" panose="03000A09000000000000" pitchFamily="65" charset="-120"/>
              </a:rPr>
              <a:t>。</a:t>
            </a:r>
          </a:p>
        </p:txBody>
      </p:sp>
      <p:sp>
        <p:nvSpPr>
          <p:cNvPr id="33" name="向右箭號 32">
            <a:extLst>
              <a:ext uri="{FF2B5EF4-FFF2-40B4-BE49-F238E27FC236}">
                <a16:creationId xmlns:a16="http://schemas.microsoft.com/office/drawing/2014/main" xmlns="" id="{F9407F19-8418-410C-9323-2A4C4D2C62E0}"/>
              </a:ext>
            </a:extLst>
          </p:cNvPr>
          <p:cNvSpPr/>
          <p:nvPr/>
        </p:nvSpPr>
        <p:spPr>
          <a:xfrm>
            <a:off x="6624855" y="2479567"/>
            <a:ext cx="430213" cy="584199"/>
          </a:xfrm>
          <a:prstGeom prst="rightArrow">
            <a:avLst/>
          </a:prstGeom>
          <a:solidFill>
            <a:srgbClr val="759A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7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16" grpId="0" animBg="1"/>
      <p:bldP spid="17427" grpId="0"/>
      <p:bldP spid="23" grpId="0"/>
      <p:bldP spid="25" grpId="0"/>
      <p:bldP spid="32" grpId="0"/>
      <p:bldP spid="3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xmlns="" id="{3EC73E42-CD5D-4CA4-A6AC-95C7F99C8E5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A99EDB0-BBFC-46BF-A7D1-6D03AFEDFD2F}" type="datetime1">
              <a:rPr lang="zh-TW" altLang="en-US" smtClean="0"/>
              <a:pPr>
                <a:defRPr/>
              </a:pPr>
              <a:t>2023/12/13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xmlns="" id="{C66CBF7C-D42D-45AE-8A4F-3C40D4B4E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TW" altLang="en-US"/>
              <a:t>靜心靜坐 調理身心健康</a:t>
            </a:r>
          </a:p>
        </p:txBody>
      </p:sp>
      <p:sp>
        <p:nvSpPr>
          <p:cNvPr id="18436" name="投影片編號版面配置區 3">
            <a:extLst>
              <a:ext uri="{FF2B5EF4-FFF2-40B4-BE49-F238E27FC236}">
                <a16:creationId xmlns:a16="http://schemas.microsoft.com/office/drawing/2014/main" xmlns="" id="{E4F3E53C-0571-40B3-AE63-42559D69A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fld id="{215D3263-F2A7-408C-A85E-0D36FD06CD4B}" type="slidenum">
              <a:rPr kumimoji="0" lang="zh-TW" altLang="en-US">
                <a:solidFill>
                  <a:srgbClr val="898989"/>
                </a:solidFill>
                <a:latin typeface="Candara" panose="020E0502030303020204" pitchFamily="34" charset="0"/>
                <a:ea typeface="標楷體" panose="03000509000000000000" pitchFamily="65" charset="-120"/>
              </a:rPr>
              <a:pPr/>
              <a:t>12</a:t>
            </a:fld>
            <a:endParaRPr kumimoji="0" lang="zh-TW" altLang="en-US">
              <a:solidFill>
                <a:srgbClr val="898989"/>
              </a:solidFill>
              <a:latin typeface="Candara" panose="020E0502030303020204" pitchFamily="34" charset="0"/>
              <a:ea typeface="標楷體" panose="03000509000000000000" pitchFamily="65" charset="-120"/>
            </a:endParaRPr>
          </a:p>
        </p:txBody>
      </p:sp>
      <p:graphicFrame>
        <p:nvGraphicFramePr>
          <p:cNvPr id="5" name="資料庫圖表 4">
            <a:extLst>
              <a:ext uri="{FF2B5EF4-FFF2-40B4-BE49-F238E27FC236}">
                <a16:creationId xmlns:a16="http://schemas.microsoft.com/office/drawing/2014/main" xmlns="" id="{5CD03BBA-C0CE-4975-A72B-490CCEBE38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8224531"/>
              </p:ext>
            </p:extLst>
          </p:nvPr>
        </p:nvGraphicFramePr>
        <p:xfrm>
          <a:off x="0" y="1613024"/>
          <a:ext cx="6372200" cy="4984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438" name="AutoShape 2" descr="中国国画之人物-鬼奴">
            <a:extLst>
              <a:ext uri="{FF2B5EF4-FFF2-40B4-BE49-F238E27FC236}">
                <a16:creationId xmlns:a16="http://schemas.microsoft.com/office/drawing/2014/main" xmlns="" id="{4A3FD4AA-0C57-4490-9B87-57C58688CE6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endParaRPr lang="zh-TW" altLang="en-US"/>
          </a:p>
        </p:txBody>
      </p:sp>
      <p:sp>
        <p:nvSpPr>
          <p:cNvPr id="18439" name="AutoShape 4" descr="中国国画之人物-鬼奴">
            <a:extLst>
              <a:ext uri="{FF2B5EF4-FFF2-40B4-BE49-F238E27FC236}">
                <a16:creationId xmlns:a16="http://schemas.microsoft.com/office/drawing/2014/main" xmlns="" id="{83DC2F78-0F55-4365-8686-B36C4A7E938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endParaRPr lang="zh-TW" altLang="en-US"/>
          </a:p>
        </p:txBody>
      </p:sp>
      <p:sp>
        <p:nvSpPr>
          <p:cNvPr id="18440" name="AutoShape 6" descr="中国国画之人物-鬼奴">
            <a:extLst>
              <a:ext uri="{FF2B5EF4-FFF2-40B4-BE49-F238E27FC236}">
                <a16:creationId xmlns:a16="http://schemas.microsoft.com/office/drawing/2014/main" xmlns="" id="{02AFBA89-38F3-4DB9-9706-8D450E45F95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endParaRPr lang="zh-TW" altLang="en-US"/>
          </a:p>
        </p:txBody>
      </p:sp>
      <p:cxnSp>
        <p:nvCxnSpPr>
          <p:cNvPr id="11" name="直線單箭頭接點 10">
            <a:extLst>
              <a:ext uri="{FF2B5EF4-FFF2-40B4-BE49-F238E27FC236}">
                <a16:creationId xmlns:a16="http://schemas.microsoft.com/office/drawing/2014/main" xmlns="" id="{D85442AA-8024-4F3A-938A-84A057D0A118}"/>
              </a:ext>
            </a:extLst>
          </p:cNvPr>
          <p:cNvCxnSpPr/>
          <p:nvPr/>
        </p:nvCxnSpPr>
        <p:spPr>
          <a:xfrm>
            <a:off x="4356100" y="2565400"/>
            <a:ext cx="503238" cy="0"/>
          </a:xfrm>
          <a:prstGeom prst="straightConnector1">
            <a:avLst/>
          </a:prstGeom>
          <a:ln w="95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圖片 12" descr="觀音1.jpg">
            <a:extLst>
              <a:ext uri="{FF2B5EF4-FFF2-40B4-BE49-F238E27FC236}">
                <a16:creationId xmlns:a16="http://schemas.microsoft.com/office/drawing/2014/main" xmlns="" id="{925F0A76-379B-4459-BEFF-0DE4BF59DFF9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061802" y="332656"/>
            <a:ext cx="2241041" cy="3668411"/>
          </a:xfrm>
          <a:prstGeom prst="ellipse">
            <a:avLst/>
          </a:prstGeom>
        </p:spPr>
      </p:pic>
      <p:pic>
        <p:nvPicPr>
          <p:cNvPr id="14" name="圖片 13" descr="鬼.jpg">
            <a:extLst>
              <a:ext uri="{FF2B5EF4-FFF2-40B4-BE49-F238E27FC236}">
                <a16:creationId xmlns:a16="http://schemas.microsoft.com/office/drawing/2014/main" xmlns="" id="{CAE384FC-23D9-40F0-8BA9-2A3E15FBBC5C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860032" y="4121696"/>
            <a:ext cx="2658835" cy="2736304"/>
          </a:xfrm>
          <a:prstGeom prst="ellipse">
            <a:avLst/>
          </a:prstGeom>
        </p:spPr>
      </p:pic>
      <p:cxnSp>
        <p:nvCxnSpPr>
          <p:cNvPr id="15" name="直線單箭頭接點 14">
            <a:extLst>
              <a:ext uri="{FF2B5EF4-FFF2-40B4-BE49-F238E27FC236}">
                <a16:creationId xmlns:a16="http://schemas.microsoft.com/office/drawing/2014/main" xmlns="" id="{85653EDA-4BBA-4F57-BCCA-A99FA2E13068}"/>
              </a:ext>
            </a:extLst>
          </p:cNvPr>
          <p:cNvCxnSpPr/>
          <p:nvPr/>
        </p:nvCxnSpPr>
        <p:spPr>
          <a:xfrm>
            <a:off x="4284663" y="5949950"/>
            <a:ext cx="503237" cy="0"/>
          </a:xfrm>
          <a:prstGeom prst="straightConnector1">
            <a:avLst/>
          </a:prstGeom>
          <a:ln w="95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45" name="文字方塊 23">
            <a:extLst>
              <a:ext uri="{FF2B5EF4-FFF2-40B4-BE49-F238E27FC236}">
                <a16:creationId xmlns:a16="http://schemas.microsoft.com/office/drawing/2014/main" xmlns="" id="{B9FE13A0-3C61-41D7-8619-9643222F1C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981075"/>
            <a:ext cx="37433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4000" b="1">
                <a:solidFill>
                  <a:srgbClr val="FF0000"/>
                </a:solidFill>
                <a:latin typeface="文鼎勘亭流" panose="03000A09000000000000" pitchFamily="65" charset="-120"/>
                <a:ea typeface="文鼎勘亭流" panose="03000A09000000000000" pitchFamily="65" charset="-120"/>
              </a:rPr>
              <a:t>舉頭三尺有神明</a:t>
            </a:r>
          </a:p>
        </p:txBody>
      </p:sp>
      <p:sp>
        <p:nvSpPr>
          <p:cNvPr id="17" name="雲朵形圖說文字 16">
            <a:extLst>
              <a:ext uri="{FF2B5EF4-FFF2-40B4-BE49-F238E27FC236}">
                <a16:creationId xmlns:a16="http://schemas.microsoft.com/office/drawing/2014/main" xmlns="" id="{4D7A3A3C-BABA-44FF-B58F-E0DB1AF5BE73}"/>
              </a:ext>
            </a:extLst>
          </p:cNvPr>
          <p:cNvSpPr/>
          <p:nvPr/>
        </p:nvSpPr>
        <p:spPr>
          <a:xfrm>
            <a:off x="7164388" y="476672"/>
            <a:ext cx="1979612" cy="791741"/>
          </a:xfrm>
          <a:prstGeom prst="cloudCallout">
            <a:avLst>
              <a:gd name="adj1" fmla="val -32214"/>
              <a:gd name="adj2" fmla="val 194730"/>
            </a:avLst>
          </a:prstGeom>
          <a:solidFill>
            <a:srgbClr val="B9AB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TW" altLang="en-US" sz="2800" dirty="0">
                <a:solidFill>
                  <a:schemeClr val="bg1"/>
                </a:solidFill>
                <a:latin typeface="標楷體" pitchFamily="65" charset="-120"/>
                <a:sym typeface="Symbol" pitchFamily="18" charset="2"/>
              </a:rPr>
              <a:t>元自實</a:t>
            </a:r>
            <a:endParaRPr lang="zh-TW" alt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xmlns="" id="{FABD99BC-816A-4074-B594-2231E729955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26C27E4-A0D8-458D-8924-22DCA9391493}" type="datetime1">
              <a:rPr lang="zh-TW" altLang="en-US" smtClean="0"/>
              <a:pPr>
                <a:defRPr/>
              </a:pPr>
              <a:t>2023/12/13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xmlns="" id="{825274ED-B26B-43E0-9058-BF1884A68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TW" altLang="en-US"/>
              <a:t>靜心靜坐 調理身心健康</a:t>
            </a:r>
          </a:p>
        </p:txBody>
      </p:sp>
      <p:sp>
        <p:nvSpPr>
          <p:cNvPr id="19460" name="投影片編號版面配置區 3">
            <a:extLst>
              <a:ext uri="{FF2B5EF4-FFF2-40B4-BE49-F238E27FC236}">
                <a16:creationId xmlns:a16="http://schemas.microsoft.com/office/drawing/2014/main" xmlns="" id="{A3A88596-8614-4521-BA46-4FD2D1C3C58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fld id="{4496516C-3FFB-483B-A46E-E7DDADB53AE3}" type="slidenum">
              <a:rPr kumimoji="0" lang="zh-TW" altLang="en-US">
                <a:solidFill>
                  <a:srgbClr val="898989"/>
                </a:solidFill>
                <a:latin typeface="Candara" panose="020E0502030303020204" pitchFamily="34" charset="0"/>
                <a:ea typeface="標楷體" panose="03000509000000000000" pitchFamily="65" charset="-120"/>
              </a:rPr>
              <a:pPr/>
              <a:t>13</a:t>
            </a:fld>
            <a:endParaRPr kumimoji="0" lang="zh-TW" altLang="en-US">
              <a:solidFill>
                <a:srgbClr val="898989"/>
              </a:solidFill>
              <a:latin typeface="Candara" panose="020E0502030303020204" pitchFamily="34" charset="0"/>
              <a:ea typeface="標楷體" panose="03000509000000000000" pitchFamily="65" charset="-120"/>
            </a:endParaRPr>
          </a:p>
        </p:txBody>
      </p:sp>
      <p:sp>
        <p:nvSpPr>
          <p:cNvPr id="23" name="圓角矩形圖說文字 22">
            <a:extLst>
              <a:ext uri="{FF2B5EF4-FFF2-40B4-BE49-F238E27FC236}">
                <a16:creationId xmlns:a16="http://schemas.microsoft.com/office/drawing/2014/main" xmlns="" id="{556FBC08-1CCA-4F3E-AB6D-4D8C880A0315}"/>
              </a:ext>
            </a:extLst>
          </p:cNvPr>
          <p:cNvSpPr/>
          <p:nvPr/>
        </p:nvSpPr>
        <p:spPr>
          <a:xfrm>
            <a:off x="900113" y="1412875"/>
            <a:ext cx="4321175" cy="4968875"/>
          </a:xfrm>
          <a:prstGeom prst="wedgeRoundRectCallout">
            <a:avLst>
              <a:gd name="adj1" fmla="val 62568"/>
              <a:gd name="adj2" fmla="val -44802"/>
              <a:gd name="adj3" fmla="val 16667"/>
            </a:avLst>
          </a:prstGeom>
          <a:solidFill>
            <a:srgbClr val="759A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lnSpc>
                <a:spcPct val="120000"/>
              </a:lnSpc>
              <a:defRPr/>
            </a:pPr>
            <a:endParaRPr lang="en-US" altLang="zh-TW" sz="2800" b="1" dirty="0">
              <a:latin typeface="標楷體" pitchFamily="65" charset="-120"/>
            </a:endParaRPr>
          </a:p>
        </p:txBody>
      </p:sp>
      <p:pic>
        <p:nvPicPr>
          <p:cNvPr id="19462" name="Picture 2" descr="太上感应篇_李昌龄_在线阅读_中华典藏">
            <a:extLst>
              <a:ext uri="{FF2B5EF4-FFF2-40B4-BE49-F238E27FC236}">
                <a16:creationId xmlns:a16="http://schemas.microsoft.com/office/drawing/2014/main" xmlns="" id="{E24DE09E-13D5-4AF2-A16E-C322C30E60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04813"/>
            <a:ext cx="2890838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文字方塊 18">
            <a:extLst>
              <a:ext uri="{FF2B5EF4-FFF2-40B4-BE49-F238E27FC236}">
                <a16:creationId xmlns:a16="http://schemas.microsoft.com/office/drawing/2014/main" xmlns="" id="{C877C8DD-25F8-4238-9BB4-9838BA08EC2B}"/>
              </a:ext>
            </a:extLst>
          </p:cNvPr>
          <p:cNvSpPr txBox="1"/>
          <p:nvPr/>
        </p:nvSpPr>
        <p:spPr>
          <a:xfrm>
            <a:off x="973138" y="1773238"/>
            <a:ext cx="4006850" cy="4248150"/>
          </a:xfrm>
          <a:prstGeom prst="rect">
            <a:avLst/>
          </a:prstGeom>
          <a:solidFill>
            <a:srgbClr val="759AA5"/>
          </a:solidFill>
        </p:spPr>
        <p:txBody>
          <a:bodyPr vert="eaVert">
            <a:spAutoFit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lang="zh-TW" altLang="zh-TW" sz="32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吉人語善、視善、行善，一日有三善，三年天必降之福。</a:t>
            </a:r>
            <a:endParaRPr lang="en-US" altLang="zh-TW" sz="3200" b="1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120000"/>
              </a:lnSpc>
              <a:defRPr/>
            </a:pPr>
            <a:r>
              <a:rPr lang="zh-TW" altLang="zh-TW" sz="32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凶人語惡、視惡、行惡，一日有三惡，三年天必降之禍。</a:t>
            </a:r>
            <a:endParaRPr lang="en-US" altLang="zh-TW" sz="3200" b="1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defRPr/>
            </a:pPr>
            <a:endParaRPr lang="zh-TW" altLang="en-US" dirty="0"/>
          </a:p>
        </p:txBody>
      </p:sp>
    </p:spTree>
  </p:cSld>
  <p:clrMapOvr>
    <a:masterClrMapping/>
  </p:clrMapOvr>
  <p:transition spd="slow">
    <p:zo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7" descr="https://i2.kknews.cc/SIG=2r2j768/10r9000q71o6901424q9.jpg">
            <a:extLst>
              <a:ext uri="{FF2B5EF4-FFF2-40B4-BE49-F238E27FC236}">
                <a16:creationId xmlns:a16="http://schemas.microsoft.com/office/drawing/2014/main" xmlns="" id="{81AAABFB-B043-40F5-8D0B-255CDC5B6D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198813"/>
            <a:ext cx="4608512" cy="2951162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標題 6">
            <a:extLst>
              <a:ext uri="{FF2B5EF4-FFF2-40B4-BE49-F238E27FC236}">
                <a16:creationId xmlns:a16="http://schemas.microsoft.com/office/drawing/2014/main" xmlns="" id="{741C0D0A-0036-4A6B-AD89-0E0969179DA0}"/>
              </a:ext>
            </a:extLst>
          </p:cNvPr>
          <p:cNvSpPr txBox="1">
            <a:spLocks/>
          </p:cNvSpPr>
          <p:nvPr/>
        </p:nvSpPr>
        <p:spPr bwMode="auto">
          <a:xfrm>
            <a:off x="827088" y="1196975"/>
            <a:ext cx="3024187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zh-TW" altLang="en-US" sz="4000" b="1" dirty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+mj-ea"/>
                <a:sym typeface="Symbol" pitchFamily="18" charset="2"/>
              </a:rPr>
              <a:t>朱熹斷案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070FD72B-B5DE-47A9-8AA7-1C3C350A04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9700" y="4724400"/>
            <a:ext cx="37449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4000" b="1">
                <a:solidFill>
                  <a:srgbClr val="FF0000"/>
                </a:solidFill>
                <a:latin typeface="文鼎勘亭流" panose="03000A09000000000000" pitchFamily="65" charset="-120"/>
                <a:ea typeface="文鼎勘亭流" panose="03000A09000000000000" pitchFamily="65" charset="-120"/>
              </a:rPr>
              <a:t>地理不及天理</a:t>
            </a:r>
          </a:p>
        </p:txBody>
      </p:sp>
      <p:sp>
        <p:nvSpPr>
          <p:cNvPr id="10" name="圓角矩形圖說文字 9">
            <a:extLst>
              <a:ext uri="{FF2B5EF4-FFF2-40B4-BE49-F238E27FC236}">
                <a16:creationId xmlns:a16="http://schemas.microsoft.com/office/drawing/2014/main" xmlns="" id="{8E81467C-0F36-4658-8ECC-DE286464072D}"/>
              </a:ext>
            </a:extLst>
          </p:cNvPr>
          <p:cNvSpPr/>
          <p:nvPr/>
        </p:nvSpPr>
        <p:spPr>
          <a:xfrm>
            <a:off x="4789488" y="1484313"/>
            <a:ext cx="4103687" cy="1368425"/>
          </a:xfrm>
          <a:prstGeom prst="wedgeRoundRectCallout">
            <a:avLst>
              <a:gd name="adj1" fmla="val -70168"/>
              <a:gd name="adj2" fmla="val 65324"/>
              <a:gd name="adj3" fmla="val 16667"/>
            </a:avLst>
          </a:prstGeom>
          <a:solidFill>
            <a:srgbClr val="759A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TW" altLang="en-US" sz="3200" dirty="0"/>
              <a:t>此地不發，是無地理</a:t>
            </a:r>
            <a:endParaRPr lang="en-US" altLang="zh-TW" sz="3200" dirty="0"/>
          </a:p>
          <a:p>
            <a:pPr algn="ctr" eaLnBrk="1" hangingPunct="1">
              <a:defRPr/>
            </a:pPr>
            <a:r>
              <a:rPr lang="zh-TW" altLang="en-US" sz="3200" dirty="0"/>
              <a:t>此地若發，是無天理</a:t>
            </a:r>
          </a:p>
        </p:txBody>
      </p:sp>
      <p:sp>
        <p:nvSpPr>
          <p:cNvPr id="11" name="向下箭號 10">
            <a:extLst>
              <a:ext uri="{FF2B5EF4-FFF2-40B4-BE49-F238E27FC236}">
                <a16:creationId xmlns:a16="http://schemas.microsoft.com/office/drawing/2014/main" xmlns="" id="{68A045A2-25D9-449C-B398-7A453A5F7946}"/>
              </a:ext>
            </a:extLst>
          </p:cNvPr>
          <p:cNvSpPr/>
          <p:nvPr/>
        </p:nvSpPr>
        <p:spPr>
          <a:xfrm>
            <a:off x="6443663" y="3716338"/>
            <a:ext cx="792162" cy="360362"/>
          </a:xfrm>
          <a:prstGeom prst="downArrow">
            <a:avLst/>
          </a:prstGeom>
          <a:solidFill>
            <a:srgbClr val="759A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標題 1">
            <a:extLst>
              <a:ext uri="{FF2B5EF4-FFF2-40B4-BE49-F238E27FC236}">
                <a16:creationId xmlns:a16="http://schemas.microsoft.com/office/drawing/2014/main" xmlns="" id="{23B4836D-33C3-4F52-8A55-D9EF6260B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49275"/>
            <a:ext cx="8229600" cy="1366838"/>
          </a:xfrm>
        </p:spPr>
        <p:txBody>
          <a:bodyPr/>
          <a:lstStyle/>
          <a:p>
            <a:r>
              <a:rPr lang="zh-TW" altLang="en-US" sz="4800" b="1">
                <a:solidFill>
                  <a:srgbClr val="000000"/>
                </a:solidFill>
                <a:latin typeface="文鼎古印體" panose="03000809000000000000" pitchFamily="65" charset="-120"/>
                <a:ea typeface="文鼎古印體" panose="03000809000000000000" pitchFamily="65" charset="-120"/>
              </a:rPr>
              <a:t>天人親和的力量</a:t>
            </a:r>
            <a:endParaRPr lang="zh-TW" altLang="en-US" sz="4800">
              <a:latin typeface="文鼎古印體" panose="03000809000000000000" pitchFamily="65" charset="-120"/>
              <a:ea typeface="文鼎古印體" panose="03000809000000000000" pitchFamily="65" charset="-120"/>
            </a:endParaRPr>
          </a:p>
        </p:txBody>
      </p:sp>
      <p:pic>
        <p:nvPicPr>
          <p:cNvPr id="19460" name="Picture 4" descr="E:\2照片繪圖版編年--下冊\第10章參機正殿及日本玉和殿開光\那須.jpg">
            <a:extLst>
              <a:ext uri="{FF2B5EF4-FFF2-40B4-BE49-F238E27FC236}">
                <a16:creationId xmlns:a16="http://schemas.microsoft.com/office/drawing/2014/main" xmlns="" id="{AC230DAA-BF2F-4317-B9D8-BCEB06CE9F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459353"/>
            <a:ext cx="4281165" cy="3210007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xmlns="" id="{C142AC22-F413-4480-8C1A-8BAA00EDB0C0}"/>
              </a:ext>
            </a:extLst>
          </p:cNvPr>
          <p:cNvSpPr txBox="1"/>
          <p:nvPr/>
        </p:nvSpPr>
        <p:spPr>
          <a:xfrm>
            <a:off x="3924300" y="5008563"/>
            <a:ext cx="554038" cy="1373187"/>
          </a:xfrm>
          <a:prstGeom prst="rect">
            <a:avLst/>
          </a:prstGeom>
          <a:noFill/>
        </p:spPr>
        <p:txBody>
          <a:bodyPr vert="eaVert">
            <a:spAutoFit/>
          </a:bodyPr>
          <a:lstStyle/>
          <a:p>
            <a:pPr eaLnBrk="1" hangingPunct="1">
              <a:defRPr/>
            </a:pPr>
            <a:r>
              <a:rPr lang="zh-TW" altLang="en-US" sz="2400" dirty="0">
                <a:solidFill>
                  <a:schemeClr val="bg1">
                    <a:lumMod val="10000"/>
                  </a:schemeClr>
                </a:solidFill>
                <a:latin typeface="標楷體" pitchFamily="65" charset="-120"/>
                <a:ea typeface="標楷體" pitchFamily="65" charset="-120"/>
              </a:rPr>
              <a:t>那須道場</a:t>
            </a:r>
          </a:p>
        </p:txBody>
      </p:sp>
      <p:sp>
        <p:nvSpPr>
          <p:cNvPr id="8" name="圓角矩形 7">
            <a:extLst>
              <a:ext uri="{FF2B5EF4-FFF2-40B4-BE49-F238E27FC236}">
                <a16:creationId xmlns:a16="http://schemas.microsoft.com/office/drawing/2014/main" xmlns="" id="{752A25E7-3719-4849-8529-732A29184275}"/>
              </a:ext>
            </a:extLst>
          </p:cNvPr>
          <p:cNvSpPr/>
          <p:nvPr/>
        </p:nvSpPr>
        <p:spPr>
          <a:xfrm>
            <a:off x="971550" y="2638425"/>
            <a:ext cx="2447925" cy="1295400"/>
          </a:xfrm>
          <a:prstGeom prst="roundRect">
            <a:avLst/>
          </a:prstGeom>
          <a:solidFill>
            <a:srgbClr val="5376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TW" altLang="en-US" sz="4100" dirty="0">
                <a:latin typeface="文鼎古印體" pitchFamily="49" charset="-120"/>
                <a:ea typeface="文鼎古印體" pitchFamily="49" charset="-120"/>
              </a:rPr>
              <a:t>破解地理</a:t>
            </a:r>
          </a:p>
        </p:txBody>
      </p:sp>
      <p:sp>
        <p:nvSpPr>
          <p:cNvPr id="7" name="雲朵形圖說文字 6">
            <a:extLst>
              <a:ext uri="{FF2B5EF4-FFF2-40B4-BE49-F238E27FC236}">
                <a16:creationId xmlns:a16="http://schemas.microsoft.com/office/drawing/2014/main" xmlns="" id="{ACB6B518-9C07-4DDB-AAF8-1F70ED2B9536}"/>
              </a:ext>
            </a:extLst>
          </p:cNvPr>
          <p:cNvSpPr/>
          <p:nvPr/>
        </p:nvSpPr>
        <p:spPr>
          <a:xfrm>
            <a:off x="4356100" y="2278063"/>
            <a:ext cx="2447925" cy="1079500"/>
          </a:xfrm>
          <a:prstGeom prst="cloudCallout">
            <a:avLst>
              <a:gd name="adj1" fmla="val -82740"/>
              <a:gd name="adj2" fmla="val 62823"/>
            </a:avLst>
          </a:prstGeom>
          <a:solidFill>
            <a:srgbClr val="B9AB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TW" altLang="en-US" sz="3200" dirty="0">
                <a:solidFill>
                  <a:schemeClr val="bg1"/>
                </a:solidFill>
                <a:latin typeface="標楷體" pitchFamily="65" charset="-120"/>
                <a:sym typeface="Symbol" pitchFamily="18" charset="2"/>
              </a:rPr>
              <a:t>日本那須道場</a:t>
            </a:r>
            <a:endParaRPr lang="zh-TW" altLang="en-US" sz="3200" dirty="0">
              <a:solidFill>
                <a:schemeClr val="bg1"/>
              </a:solidFill>
            </a:endParaRPr>
          </a:p>
        </p:txBody>
      </p:sp>
      <p:sp>
        <p:nvSpPr>
          <p:cNvPr id="9" name="向下箭號 8">
            <a:extLst>
              <a:ext uri="{FF2B5EF4-FFF2-40B4-BE49-F238E27FC236}">
                <a16:creationId xmlns:a16="http://schemas.microsoft.com/office/drawing/2014/main" xmlns="" id="{02D7233A-AA82-4459-A2B2-2B9EA2EF31D7}"/>
              </a:ext>
            </a:extLst>
          </p:cNvPr>
          <p:cNvSpPr/>
          <p:nvPr/>
        </p:nvSpPr>
        <p:spPr>
          <a:xfrm>
            <a:off x="1763713" y="4581525"/>
            <a:ext cx="792162" cy="360363"/>
          </a:xfrm>
          <a:prstGeom prst="downArrow">
            <a:avLst/>
          </a:prstGeom>
          <a:solidFill>
            <a:srgbClr val="759A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xmlns="" id="{2D7E3A63-9CD7-42A3-A1B1-1164688A2B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5229225"/>
            <a:ext cx="23764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4000" b="1">
                <a:solidFill>
                  <a:srgbClr val="FF0000"/>
                </a:solidFill>
                <a:latin typeface="文鼎勘亭流" panose="03000A09000000000000" pitchFamily="65" charset="-120"/>
                <a:ea typeface="文鼎勘亭流" panose="03000A09000000000000" pitchFamily="65" charset="-120"/>
              </a:rPr>
              <a:t>先天地理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9" grpId="0" animBg="1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圓角矩形 3">
            <a:extLst>
              <a:ext uri="{FF2B5EF4-FFF2-40B4-BE49-F238E27FC236}">
                <a16:creationId xmlns:a16="http://schemas.microsoft.com/office/drawing/2014/main" xmlns="" id="{01EBB0E1-D745-40F1-803E-797D526AB45D}"/>
              </a:ext>
            </a:extLst>
          </p:cNvPr>
          <p:cNvSpPr/>
          <p:nvPr/>
        </p:nvSpPr>
        <p:spPr>
          <a:xfrm>
            <a:off x="1258888" y="2060575"/>
            <a:ext cx="2376487" cy="1295400"/>
          </a:xfrm>
          <a:prstGeom prst="roundRect">
            <a:avLst/>
          </a:prstGeom>
          <a:solidFill>
            <a:srgbClr val="5376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TW" altLang="en-US" sz="4100" dirty="0">
                <a:latin typeface="文鼎古印體" pitchFamily="49" charset="-120"/>
                <a:ea typeface="文鼎古印體" pitchFamily="49" charset="-120"/>
              </a:rPr>
              <a:t>破解生辰八字</a:t>
            </a:r>
          </a:p>
        </p:txBody>
      </p:sp>
      <p:sp>
        <p:nvSpPr>
          <p:cNvPr id="6" name="雲朵形圖說文字 5">
            <a:extLst>
              <a:ext uri="{FF2B5EF4-FFF2-40B4-BE49-F238E27FC236}">
                <a16:creationId xmlns:a16="http://schemas.microsoft.com/office/drawing/2014/main" xmlns="" id="{591F71DF-67C5-43E7-A406-063B15FF7041}"/>
              </a:ext>
            </a:extLst>
          </p:cNvPr>
          <p:cNvSpPr/>
          <p:nvPr/>
        </p:nvSpPr>
        <p:spPr>
          <a:xfrm>
            <a:off x="4859338" y="981075"/>
            <a:ext cx="1728787" cy="936625"/>
          </a:xfrm>
          <a:prstGeom prst="cloudCallout">
            <a:avLst>
              <a:gd name="adj1" fmla="val -111407"/>
              <a:gd name="adj2" fmla="val 117756"/>
            </a:avLst>
          </a:prstGeom>
          <a:solidFill>
            <a:srgbClr val="B9AB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TW" altLang="en-US" sz="3200" dirty="0"/>
              <a:t>陳仙</a:t>
            </a:r>
          </a:p>
        </p:txBody>
      </p:sp>
      <p:sp>
        <p:nvSpPr>
          <p:cNvPr id="7" name="雲朵形圖說文字 6">
            <a:extLst>
              <a:ext uri="{FF2B5EF4-FFF2-40B4-BE49-F238E27FC236}">
                <a16:creationId xmlns:a16="http://schemas.microsoft.com/office/drawing/2014/main" xmlns="" id="{5BA01C41-D502-41D4-A99C-323917C59C1C}"/>
              </a:ext>
            </a:extLst>
          </p:cNvPr>
          <p:cNvSpPr/>
          <p:nvPr/>
        </p:nvSpPr>
        <p:spPr>
          <a:xfrm>
            <a:off x="6300788" y="2492375"/>
            <a:ext cx="2159000" cy="1152525"/>
          </a:xfrm>
          <a:prstGeom prst="cloudCallout">
            <a:avLst>
              <a:gd name="adj1" fmla="val -155422"/>
              <a:gd name="adj2" fmla="val 127702"/>
            </a:avLst>
          </a:prstGeom>
          <a:solidFill>
            <a:srgbClr val="B9AB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TW" altLang="en-US" sz="3200" dirty="0"/>
              <a:t>馮奮沁</a:t>
            </a:r>
          </a:p>
        </p:txBody>
      </p:sp>
      <p:sp>
        <p:nvSpPr>
          <p:cNvPr id="8" name="雲朵形圖說文字 7">
            <a:extLst>
              <a:ext uri="{FF2B5EF4-FFF2-40B4-BE49-F238E27FC236}">
                <a16:creationId xmlns:a16="http://schemas.microsoft.com/office/drawing/2014/main" xmlns="" id="{899494A7-0819-4E57-A7BB-C98B8C2C6856}"/>
              </a:ext>
            </a:extLst>
          </p:cNvPr>
          <p:cNvSpPr/>
          <p:nvPr/>
        </p:nvSpPr>
        <p:spPr>
          <a:xfrm>
            <a:off x="5076825" y="5157788"/>
            <a:ext cx="2159000" cy="1008062"/>
          </a:xfrm>
          <a:prstGeom prst="cloudCallout">
            <a:avLst>
              <a:gd name="adj1" fmla="val -104041"/>
              <a:gd name="adj2" fmla="val -34792"/>
            </a:avLst>
          </a:prstGeom>
          <a:solidFill>
            <a:srgbClr val="B9AB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TW" altLang="en-US" sz="3200" dirty="0"/>
              <a:t>王華心</a:t>
            </a:r>
          </a:p>
        </p:txBody>
      </p:sp>
      <p:sp>
        <p:nvSpPr>
          <p:cNvPr id="9" name="圓角矩形 8">
            <a:extLst>
              <a:ext uri="{FF2B5EF4-FFF2-40B4-BE49-F238E27FC236}">
                <a16:creationId xmlns:a16="http://schemas.microsoft.com/office/drawing/2014/main" xmlns="" id="{2000A911-29C6-44A0-87EE-6DAEEBC0923A}"/>
              </a:ext>
            </a:extLst>
          </p:cNvPr>
          <p:cNvSpPr/>
          <p:nvPr/>
        </p:nvSpPr>
        <p:spPr>
          <a:xfrm>
            <a:off x="1258888" y="4365625"/>
            <a:ext cx="2376487" cy="1295400"/>
          </a:xfrm>
          <a:prstGeom prst="roundRect">
            <a:avLst/>
          </a:prstGeom>
          <a:solidFill>
            <a:srgbClr val="5376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TW" altLang="en-US" sz="4100" dirty="0">
                <a:latin typeface="文鼎古印體" pitchFamily="49" charset="-120"/>
                <a:ea typeface="文鼎古印體" pitchFamily="49" charset="-120"/>
              </a:rPr>
              <a:t>破解因果業力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標題 1">
            <a:extLst>
              <a:ext uri="{FF2B5EF4-FFF2-40B4-BE49-F238E27FC236}">
                <a16:creationId xmlns:a16="http://schemas.microsoft.com/office/drawing/2014/main" xmlns="" id="{A8238BE2-3B9F-47FE-927D-DBE4ED2C9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1081088"/>
          </a:xfrm>
        </p:spPr>
        <p:txBody>
          <a:bodyPr/>
          <a:lstStyle/>
          <a:p>
            <a:r>
              <a:rPr lang="zh-TW" altLang="en-US" b="1">
                <a:solidFill>
                  <a:srgbClr val="000000"/>
                </a:solidFill>
                <a:latin typeface="文鼎古印體" panose="03000809000000000000" pitchFamily="65" charset="-120"/>
                <a:ea typeface="文鼎古印體" panose="03000809000000000000" pitchFamily="65" charset="-120"/>
              </a:rPr>
              <a:t>我命由我不由天</a:t>
            </a:r>
            <a:endParaRPr lang="zh-TW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04B14B38-2F5A-4FB1-982C-8BFDE67A6EB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2AA3219-8EA0-4B2F-929B-9E54D6ABF741}" type="datetime1">
              <a:rPr lang="zh-TW" altLang="en-US" smtClean="0"/>
              <a:pPr>
                <a:defRPr/>
              </a:pPr>
              <a:t>2023/12/13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A1211D1E-6078-43D5-9F8A-40A157FB1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TW" altLang="en-US"/>
              <a:t>靜心靜坐 調理身心健康</a:t>
            </a:r>
          </a:p>
        </p:txBody>
      </p:sp>
      <p:sp>
        <p:nvSpPr>
          <p:cNvPr id="23557" name="投影片編號版面配置區 5">
            <a:extLst>
              <a:ext uri="{FF2B5EF4-FFF2-40B4-BE49-F238E27FC236}">
                <a16:creationId xmlns:a16="http://schemas.microsoft.com/office/drawing/2014/main" xmlns="" id="{DF98C189-2323-4E71-928C-3062B171B41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fld id="{40F5C556-BE5C-43A0-AFFF-E52FD1074A2A}" type="slidenum">
              <a:rPr kumimoji="0" lang="zh-TW" altLang="en-US">
                <a:solidFill>
                  <a:srgbClr val="898989"/>
                </a:solidFill>
                <a:latin typeface="Candara" panose="020E0502030303020204" pitchFamily="34" charset="0"/>
                <a:ea typeface="標楷體" panose="03000509000000000000" pitchFamily="65" charset="-120"/>
              </a:rPr>
              <a:pPr/>
              <a:t>17</a:t>
            </a:fld>
            <a:endParaRPr kumimoji="0" lang="zh-TW" altLang="en-US">
              <a:solidFill>
                <a:srgbClr val="898989"/>
              </a:solidFill>
              <a:latin typeface="Candara" panose="020E0502030303020204" pitchFamily="34" charset="0"/>
              <a:ea typeface="標楷體" panose="03000509000000000000" pitchFamily="65" charset="-120"/>
            </a:endParaRPr>
          </a:p>
        </p:txBody>
      </p:sp>
      <p:pic>
        <p:nvPicPr>
          <p:cNvPr id="10" name="Picture 2" descr="赵朴初：互存关系都是因果关系_儒佛道频道_腾讯网">
            <a:extLst>
              <a:ext uri="{FF2B5EF4-FFF2-40B4-BE49-F238E27FC236}">
                <a16:creationId xmlns:a16="http://schemas.microsoft.com/office/drawing/2014/main" xmlns="" id="{233A02DB-61C7-453A-8167-DCD36734DF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3260" y="4079574"/>
            <a:ext cx="4191906" cy="2778426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9" name="圓角矩形 8">
            <a:extLst>
              <a:ext uri="{FF2B5EF4-FFF2-40B4-BE49-F238E27FC236}">
                <a16:creationId xmlns:a16="http://schemas.microsoft.com/office/drawing/2014/main" xmlns="" id="{F9C4B873-8013-4B94-9FC4-37DA8AC38399}"/>
              </a:ext>
            </a:extLst>
          </p:cNvPr>
          <p:cNvSpPr/>
          <p:nvPr/>
        </p:nvSpPr>
        <p:spPr>
          <a:xfrm>
            <a:off x="323850" y="1773238"/>
            <a:ext cx="2592388" cy="1079500"/>
          </a:xfrm>
          <a:prstGeom prst="roundRect">
            <a:avLst/>
          </a:prstGeom>
          <a:solidFill>
            <a:srgbClr val="5376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TW" altLang="en-US" sz="4000" dirty="0">
                <a:latin typeface="文鼎古印體" pitchFamily="49" charset="-120"/>
                <a:ea typeface="文鼎古印體" pitchFamily="49" charset="-120"/>
              </a:rPr>
              <a:t>命由己造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AA06E061-50AB-4EE4-8979-611C93450D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738" y="1916113"/>
            <a:ext cx="12239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4000" b="1">
                <a:solidFill>
                  <a:srgbClr val="FF0000"/>
                </a:solidFill>
                <a:latin typeface="文鼎勘亭流" panose="03000A09000000000000" pitchFamily="65" charset="-120"/>
                <a:ea typeface="文鼎勘亭流" panose="03000A09000000000000" pitchFamily="65" charset="-120"/>
                <a:sym typeface="Symbol" panose="05050102010706020507" pitchFamily="18" charset="2"/>
              </a:rPr>
              <a:t>習性</a:t>
            </a:r>
            <a:endParaRPr lang="zh-TW" altLang="en-US" sz="4000" b="1">
              <a:solidFill>
                <a:srgbClr val="FF0000"/>
              </a:solidFill>
              <a:latin typeface="文鼎勘亭流" panose="03000A09000000000000" pitchFamily="65" charset="-120"/>
              <a:ea typeface="文鼎勘亭流" panose="03000A09000000000000" pitchFamily="65" charset="-120"/>
            </a:endParaRPr>
          </a:p>
        </p:txBody>
      </p: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xmlns="" id="{3A1B1C1D-6341-4592-8B60-9F37E726829C}"/>
              </a:ext>
            </a:extLst>
          </p:cNvPr>
          <p:cNvCxnSpPr/>
          <p:nvPr/>
        </p:nvCxnSpPr>
        <p:spPr>
          <a:xfrm flipV="1">
            <a:off x="2987675" y="2349500"/>
            <a:ext cx="1008063" cy="4763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圓角矩形 17">
            <a:extLst>
              <a:ext uri="{FF2B5EF4-FFF2-40B4-BE49-F238E27FC236}">
                <a16:creationId xmlns:a16="http://schemas.microsoft.com/office/drawing/2014/main" xmlns="" id="{1FE8215D-B04C-4DE0-B11E-D3B8F2474DE0}"/>
              </a:ext>
            </a:extLst>
          </p:cNvPr>
          <p:cNvSpPr/>
          <p:nvPr/>
        </p:nvSpPr>
        <p:spPr>
          <a:xfrm>
            <a:off x="323850" y="3213100"/>
            <a:ext cx="2592388" cy="1223963"/>
          </a:xfrm>
          <a:prstGeom prst="roundRect">
            <a:avLst/>
          </a:prstGeom>
          <a:solidFill>
            <a:srgbClr val="5376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TW" altLang="en-US" sz="4000" dirty="0">
                <a:latin typeface="文鼎古印體" pitchFamily="49" charset="-120"/>
                <a:ea typeface="文鼎古印體" pitchFamily="49" charset="-120"/>
              </a:rPr>
              <a:t>修行足以轉運</a:t>
            </a:r>
          </a:p>
        </p:txBody>
      </p:sp>
      <p:sp>
        <p:nvSpPr>
          <p:cNvPr id="19" name="圓角矩形 18">
            <a:extLst>
              <a:ext uri="{FF2B5EF4-FFF2-40B4-BE49-F238E27FC236}">
                <a16:creationId xmlns:a16="http://schemas.microsoft.com/office/drawing/2014/main" xmlns="" id="{7853879D-A3B5-40A6-A8DD-DF385A5E7CEE}"/>
              </a:ext>
            </a:extLst>
          </p:cNvPr>
          <p:cNvSpPr/>
          <p:nvPr/>
        </p:nvSpPr>
        <p:spPr>
          <a:xfrm>
            <a:off x="3924300" y="2997200"/>
            <a:ext cx="2303463" cy="719138"/>
          </a:xfrm>
          <a:prstGeom prst="roundRect">
            <a:avLst/>
          </a:prstGeom>
          <a:solidFill>
            <a:srgbClr val="759A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TW" altLang="en-US" sz="4000" dirty="0">
                <a:latin typeface="文鼎古印體" pitchFamily="49" charset="-120"/>
                <a:ea typeface="文鼎古印體" pitchFamily="49" charset="-120"/>
              </a:rPr>
              <a:t>改變自己</a:t>
            </a:r>
          </a:p>
        </p:txBody>
      </p: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xmlns="" id="{ADCD795A-2F13-478C-AC66-EAFAA0785DC2}"/>
              </a:ext>
            </a:extLst>
          </p:cNvPr>
          <p:cNvCxnSpPr/>
          <p:nvPr/>
        </p:nvCxnSpPr>
        <p:spPr>
          <a:xfrm flipV="1">
            <a:off x="3419475" y="3357563"/>
            <a:ext cx="504825" cy="4762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接點 22">
            <a:extLst>
              <a:ext uri="{FF2B5EF4-FFF2-40B4-BE49-F238E27FC236}">
                <a16:creationId xmlns:a16="http://schemas.microsoft.com/office/drawing/2014/main" xmlns="" id="{BB56BEA9-01A5-45A0-B71F-EE3AF3E7759E}"/>
              </a:ext>
            </a:extLst>
          </p:cNvPr>
          <p:cNvCxnSpPr/>
          <p:nvPr/>
        </p:nvCxnSpPr>
        <p:spPr>
          <a:xfrm flipV="1">
            <a:off x="2916238" y="3860800"/>
            <a:ext cx="503237" cy="635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接點 24">
            <a:extLst>
              <a:ext uri="{FF2B5EF4-FFF2-40B4-BE49-F238E27FC236}">
                <a16:creationId xmlns:a16="http://schemas.microsoft.com/office/drawing/2014/main" xmlns="" id="{77C23409-183C-44E3-8184-AB0AAE036968}"/>
              </a:ext>
            </a:extLst>
          </p:cNvPr>
          <p:cNvCxnSpPr/>
          <p:nvPr/>
        </p:nvCxnSpPr>
        <p:spPr>
          <a:xfrm>
            <a:off x="3419475" y="3357563"/>
            <a:ext cx="0" cy="935037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接點 25">
            <a:extLst>
              <a:ext uri="{FF2B5EF4-FFF2-40B4-BE49-F238E27FC236}">
                <a16:creationId xmlns:a16="http://schemas.microsoft.com/office/drawing/2014/main" xmlns="" id="{E70BC934-5BF6-460F-B50D-7CB3830C0408}"/>
              </a:ext>
            </a:extLst>
          </p:cNvPr>
          <p:cNvCxnSpPr/>
          <p:nvPr/>
        </p:nvCxnSpPr>
        <p:spPr>
          <a:xfrm flipV="1">
            <a:off x="3419475" y="4292600"/>
            <a:ext cx="504825" cy="635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單箭頭接點 27">
            <a:extLst>
              <a:ext uri="{FF2B5EF4-FFF2-40B4-BE49-F238E27FC236}">
                <a16:creationId xmlns:a16="http://schemas.microsoft.com/office/drawing/2014/main" xmlns="" id="{82E50A73-7E26-4484-9672-27128EE67FC8}"/>
              </a:ext>
            </a:extLst>
          </p:cNvPr>
          <p:cNvCxnSpPr/>
          <p:nvPr/>
        </p:nvCxnSpPr>
        <p:spPr>
          <a:xfrm>
            <a:off x="6227763" y="3357563"/>
            <a:ext cx="576262" cy="0"/>
          </a:xfrm>
          <a:prstGeom prst="straightConnector1">
            <a:avLst/>
          </a:prstGeom>
          <a:ln w="95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矩形 28">
            <a:extLst>
              <a:ext uri="{FF2B5EF4-FFF2-40B4-BE49-F238E27FC236}">
                <a16:creationId xmlns:a16="http://schemas.microsoft.com/office/drawing/2014/main" xmlns="" id="{0F4D37A2-3636-4C0C-944B-D64FDD99D5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2588" y="2924175"/>
            <a:ext cx="22320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4000" b="1">
                <a:solidFill>
                  <a:srgbClr val="FF0000"/>
                </a:solidFill>
                <a:latin typeface="文鼎勘亭流" panose="03000A09000000000000" pitchFamily="65" charset="-120"/>
                <a:ea typeface="文鼎勘亭流" panose="03000A09000000000000" pitchFamily="65" charset="-120"/>
              </a:rPr>
              <a:t>反省懺悔</a:t>
            </a:r>
          </a:p>
        </p:txBody>
      </p:sp>
      <p:sp>
        <p:nvSpPr>
          <p:cNvPr id="30" name="圓角矩形 29">
            <a:extLst>
              <a:ext uri="{FF2B5EF4-FFF2-40B4-BE49-F238E27FC236}">
                <a16:creationId xmlns:a16="http://schemas.microsoft.com/office/drawing/2014/main" xmlns="" id="{E6578BB1-598F-478C-8543-B873C3ACF4E2}"/>
              </a:ext>
            </a:extLst>
          </p:cNvPr>
          <p:cNvSpPr/>
          <p:nvPr/>
        </p:nvSpPr>
        <p:spPr>
          <a:xfrm>
            <a:off x="3924300" y="3933825"/>
            <a:ext cx="2303463" cy="719138"/>
          </a:xfrm>
          <a:prstGeom prst="roundRect">
            <a:avLst/>
          </a:prstGeom>
          <a:solidFill>
            <a:srgbClr val="759A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TW" altLang="en-US" sz="4000" dirty="0">
                <a:latin typeface="文鼎古印體" pitchFamily="49" charset="-120"/>
                <a:ea typeface="文鼎古印體" pitchFamily="49" charset="-120"/>
              </a:rPr>
              <a:t>迎向光明</a:t>
            </a:r>
          </a:p>
        </p:txBody>
      </p:sp>
      <p:cxnSp>
        <p:nvCxnSpPr>
          <p:cNvPr id="33" name="直線單箭頭接點 32">
            <a:extLst>
              <a:ext uri="{FF2B5EF4-FFF2-40B4-BE49-F238E27FC236}">
                <a16:creationId xmlns:a16="http://schemas.microsoft.com/office/drawing/2014/main" xmlns="" id="{E33F0E5C-6B9F-4BEB-948F-D224C8D2E8CE}"/>
              </a:ext>
            </a:extLst>
          </p:cNvPr>
          <p:cNvCxnSpPr/>
          <p:nvPr/>
        </p:nvCxnSpPr>
        <p:spPr>
          <a:xfrm>
            <a:off x="6227763" y="4292600"/>
            <a:ext cx="576262" cy="0"/>
          </a:xfrm>
          <a:prstGeom prst="straightConnector1">
            <a:avLst/>
          </a:prstGeom>
          <a:ln w="95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矩形 33">
            <a:extLst>
              <a:ext uri="{FF2B5EF4-FFF2-40B4-BE49-F238E27FC236}">
                <a16:creationId xmlns:a16="http://schemas.microsoft.com/office/drawing/2014/main" xmlns="" id="{BB207564-1280-4314-9C0E-11678E75AD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2588" y="3933825"/>
            <a:ext cx="22320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4000" b="1">
                <a:solidFill>
                  <a:srgbClr val="FF0000"/>
                </a:solidFill>
                <a:latin typeface="文鼎勘亭流" panose="03000A09000000000000" pitchFamily="65" charset="-120"/>
                <a:ea typeface="文鼎勘亭流" panose="03000A09000000000000" pitchFamily="65" charset="-120"/>
              </a:rPr>
              <a:t>人生守則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5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18" grpId="0" animBg="1"/>
      <p:bldP spid="19" grpId="0" animBg="1"/>
      <p:bldP spid="29" grpId="0"/>
      <p:bldP spid="30" grpId="0" animBg="1"/>
      <p:bldP spid="3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xmlns="" id="{8EA5F83A-2D69-4F40-B741-1D25A2C8B98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9FAD5F9-E85E-4729-BC6F-9519AB9210BB}" type="datetime1">
              <a:rPr lang="zh-TW" altLang="en-US" smtClean="0"/>
              <a:pPr>
                <a:defRPr/>
              </a:pPr>
              <a:t>2023/12/13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xmlns="" id="{CED87C62-94CE-4CF4-B1FF-3D7F59387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TW" altLang="en-US"/>
              <a:t>靜心靜坐 調理身心健康</a:t>
            </a:r>
          </a:p>
        </p:txBody>
      </p:sp>
      <p:sp>
        <p:nvSpPr>
          <p:cNvPr id="24580" name="投影片編號版面配置區 3">
            <a:extLst>
              <a:ext uri="{FF2B5EF4-FFF2-40B4-BE49-F238E27FC236}">
                <a16:creationId xmlns:a16="http://schemas.microsoft.com/office/drawing/2014/main" xmlns="" id="{D012C853-AF9C-4B9D-A2D5-5779B63F18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fld id="{862A4EB3-1991-41A5-B393-E345D961ACB2}" type="slidenum">
              <a:rPr kumimoji="0" lang="zh-TW" altLang="en-US">
                <a:solidFill>
                  <a:srgbClr val="898989"/>
                </a:solidFill>
                <a:latin typeface="Candara" panose="020E0502030303020204" pitchFamily="34" charset="0"/>
                <a:ea typeface="標楷體" panose="03000509000000000000" pitchFamily="65" charset="-120"/>
              </a:rPr>
              <a:pPr/>
              <a:t>18</a:t>
            </a:fld>
            <a:endParaRPr kumimoji="0" lang="zh-TW" altLang="en-US">
              <a:solidFill>
                <a:srgbClr val="898989"/>
              </a:solidFill>
              <a:latin typeface="Candara" panose="020E0502030303020204" pitchFamily="34" charset="0"/>
              <a:ea typeface="標楷體" panose="03000509000000000000" pitchFamily="65" charset="-120"/>
            </a:endParaRPr>
          </a:p>
        </p:txBody>
      </p:sp>
      <p:pic>
        <p:nvPicPr>
          <p:cNvPr id="20485" name="Picture 2" descr="命運靠自己掌握，幸福靠自己創造】 - 社群營銷教練：振輝說說思考智富">
            <a:extLst>
              <a:ext uri="{FF2B5EF4-FFF2-40B4-BE49-F238E27FC236}">
                <a16:creationId xmlns:a16="http://schemas.microsoft.com/office/drawing/2014/main" xmlns="" id="{7BE46E98-7BF3-4735-B7DC-2929735B6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9946" y="645134"/>
            <a:ext cx="7658478" cy="6024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xmlns="" id="{451A6063-5137-4784-98B1-679997C3FD72}"/>
              </a:ext>
            </a:extLst>
          </p:cNvPr>
          <p:cNvSpPr txBox="1"/>
          <p:nvPr/>
        </p:nvSpPr>
        <p:spPr>
          <a:xfrm>
            <a:off x="1116013" y="1196975"/>
            <a:ext cx="3887787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TW" altLang="en-US" sz="4000" b="1" dirty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人能掌握自己的命運嗎？</a:t>
            </a:r>
          </a:p>
        </p:txBody>
      </p:sp>
    </p:spTree>
  </p:cSld>
  <p:clrMapOvr>
    <a:masterClrMapping/>
  </p:clrMapOvr>
  <p:transition spd="slow">
    <p:zo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4" descr="「一命二運」的圖片搜尋結果">
            <a:extLst>
              <a:ext uri="{FF2B5EF4-FFF2-40B4-BE49-F238E27FC236}">
                <a16:creationId xmlns:a16="http://schemas.microsoft.com/office/drawing/2014/main" xmlns="" id="{142F4A4A-6CFB-4678-B41D-2179043BAE5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 sz="2400">
              <a:latin typeface="Times New Roman" panose="02020603050405020304" pitchFamily="18" charset="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xmlns="" id="{280B2A02-41E4-4DF6-B4C9-84E7EFDE560C}"/>
              </a:ext>
            </a:extLst>
          </p:cNvPr>
          <p:cNvSpPr txBox="1"/>
          <p:nvPr/>
        </p:nvSpPr>
        <p:spPr>
          <a:xfrm>
            <a:off x="2339975" y="1196975"/>
            <a:ext cx="4248150" cy="16004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zh-TW" altLang="en-US" sz="4000" b="1" dirty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  <a:sym typeface="Symbol" pitchFamily="18" charset="2"/>
              </a:rPr>
              <a:t>命運全由前世因果所主宰嗎？</a:t>
            </a:r>
            <a:endParaRPr lang="en-US" altLang="zh-TW" sz="4000" b="1" dirty="0">
              <a:solidFill>
                <a:schemeClr val="accent1">
                  <a:lumMod val="75000"/>
                </a:schemeClr>
              </a:solidFill>
              <a:latin typeface="標楷體" pitchFamily="65" charset="-120"/>
              <a:ea typeface="標楷體" pitchFamily="65" charset="-120"/>
              <a:sym typeface="Symbol" pitchFamily="18" charset="2"/>
            </a:endParaRPr>
          </a:p>
          <a:p>
            <a:pPr eaLnBrk="1" hangingPunct="1">
              <a:defRPr/>
            </a:pPr>
            <a:endParaRPr lang="zh-TW" altLang="en-US" dirty="0"/>
          </a:p>
        </p:txBody>
      </p:sp>
      <p:sp>
        <p:nvSpPr>
          <p:cNvPr id="7" name="圓角矩形 6">
            <a:extLst>
              <a:ext uri="{FF2B5EF4-FFF2-40B4-BE49-F238E27FC236}">
                <a16:creationId xmlns:a16="http://schemas.microsoft.com/office/drawing/2014/main" xmlns="" id="{FE51C22F-B28A-45C5-877E-D98C28AAD6B3}"/>
              </a:ext>
            </a:extLst>
          </p:cNvPr>
          <p:cNvSpPr/>
          <p:nvPr/>
        </p:nvSpPr>
        <p:spPr>
          <a:xfrm>
            <a:off x="900113" y="4363666"/>
            <a:ext cx="4105275" cy="1873250"/>
          </a:xfrm>
          <a:prstGeom prst="roundRect">
            <a:avLst/>
          </a:prstGeom>
          <a:solidFill>
            <a:srgbClr val="759A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ts val="0"/>
              </a:spcBef>
              <a:defRPr/>
            </a:pPr>
            <a:r>
              <a:rPr lang="zh-TW" altLang="en-US" sz="4000" dirty="0">
                <a:latin typeface="文鼎勘亭流" pitchFamily="49" charset="-120"/>
                <a:ea typeface="文鼎勘亭流" pitchFamily="49" charset="-120"/>
              </a:rPr>
              <a:t>一命二運三風水</a:t>
            </a:r>
            <a:endParaRPr lang="en-US" altLang="zh-TW" sz="4000" dirty="0">
              <a:latin typeface="文鼎勘亭流" pitchFamily="49" charset="-120"/>
              <a:ea typeface="文鼎勘亭流" pitchFamily="49" charset="-120"/>
            </a:endParaRPr>
          </a:p>
          <a:p>
            <a:pPr algn="ctr" eaLnBrk="1" hangingPunct="1">
              <a:spcBef>
                <a:spcPts val="1200"/>
              </a:spcBef>
              <a:defRPr/>
            </a:pPr>
            <a:r>
              <a:rPr lang="zh-TW" altLang="en-US" sz="4000" dirty="0">
                <a:latin typeface="文鼎勘亭流" pitchFamily="49" charset="-120"/>
                <a:ea typeface="文鼎勘亭流" pitchFamily="49" charset="-120"/>
              </a:rPr>
              <a:t>四積陰德五讀書</a:t>
            </a:r>
          </a:p>
        </p:txBody>
      </p:sp>
      <p:cxnSp>
        <p:nvCxnSpPr>
          <p:cNvPr id="9" name="直線單箭頭接點 8">
            <a:extLst>
              <a:ext uri="{FF2B5EF4-FFF2-40B4-BE49-F238E27FC236}">
                <a16:creationId xmlns:a16="http://schemas.microsoft.com/office/drawing/2014/main" xmlns="" id="{E0E33F2C-06D8-40A4-9605-CFD3A0589EFB}"/>
              </a:ext>
            </a:extLst>
          </p:cNvPr>
          <p:cNvCxnSpPr/>
          <p:nvPr/>
        </p:nvCxnSpPr>
        <p:spPr>
          <a:xfrm>
            <a:off x="5219700" y="5732091"/>
            <a:ext cx="1081088" cy="0"/>
          </a:xfrm>
          <a:prstGeom prst="straightConnector1">
            <a:avLst/>
          </a:prstGeom>
          <a:ln w="95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>
            <a:extLst>
              <a:ext uri="{FF2B5EF4-FFF2-40B4-BE49-F238E27FC236}">
                <a16:creationId xmlns:a16="http://schemas.microsoft.com/office/drawing/2014/main" xmlns="" id="{5C4145F7-0780-4E63-AB90-FA2C9ADEB7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6688" y="5371728"/>
            <a:ext cx="23034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4000" b="1">
                <a:solidFill>
                  <a:srgbClr val="FF0000"/>
                </a:solidFill>
                <a:latin typeface="文鼎勘亭流" panose="03000A09000000000000" pitchFamily="65" charset="-120"/>
                <a:ea typeface="文鼎勘亭流" panose="03000A09000000000000" pitchFamily="65" charset="-120"/>
              </a:rPr>
              <a:t>命由我造</a:t>
            </a: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xmlns="" id="{7E666930-798C-46C4-BAD8-0958AA3344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113" y="2780928"/>
            <a:ext cx="2881312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真正主宰命運的力量是甚麼</a:t>
            </a:r>
            <a:r>
              <a:rPr lang="zh-TW" altLang="en-US" sz="3200" dirty="0">
                <a:solidFill>
                  <a:srgbClr val="FF0000"/>
                </a:solidFill>
                <a:latin typeface="新細明體" panose="02020500000000000000" pitchFamily="18" charset="-120"/>
              </a:rPr>
              <a:t>？</a:t>
            </a:r>
            <a:endParaRPr lang="zh-TW" altLang="en-US" sz="32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標題 1">
            <a:extLst>
              <a:ext uri="{FF2B5EF4-FFF2-40B4-BE49-F238E27FC236}">
                <a16:creationId xmlns:a16="http://schemas.microsoft.com/office/drawing/2014/main" xmlns="" id="{CC820B72-78E7-43A4-9B84-67E84B666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1052513"/>
            <a:ext cx="4464050" cy="1439862"/>
          </a:xfrm>
        </p:spPr>
        <p:txBody>
          <a:bodyPr>
            <a:normAutofit fontScale="90000"/>
          </a:bodyPr>
          <a:lstStyle/>
          <a:p>
            <a:r>
              <a:rPr lang="zh-TW" altLang="en-US" sz="4800" b="1">
                <a:solidFill>
                  <a:srgbClr val="000000"/>
                </a:solidFill>
                <a:latin typeface="文鼎古印體" panose="03000809000000000000" pitchFamily="65" charset="-120"/>
                <a:ea typeface="文鼎古印體" panose="03000809000000000000" pitchFamily="65" charset="-120"/>
              </a:rPr>
              <a:t>主宰命運的關鍵</a:t>
            </a:r>
            <a:r>
              <a:rPr lang="en-US" altLang="zh-TW" sz="4800" b="1">
                <a:solidFill>
                  <a:srgbClr val="000000"/>
                </a:solidFill>
                <a:latin typeface="文鼎古印體" panose="03000809000000000000" pitchFamily="65" charset="-120"/>
                <a:ea typeface="文鼎古印體" panose="03000809000000000000" pitchFamily="65" charset="-120"/>
              </a:rPr>
              <a:t>—</a:t>
            </a:r>
            <a:r>
              <a:rPr lang="zh-TW" altLang="en-US" sz="4800" b="1">
                <a:solidFill>
                  <a:srgbClr val="000000"/>
                </a:solidFill>
                <a:latin typeface="文鼎古印體" panose="03000809000000000000" pitchFamily="65" charset="-120"/>
                <a:ea typeface="文鼎古印體" panose="03000809000000000000" pitchFamily="65" charset="-120"/>
              </a:rPr>
              <a:t>心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xmlns="" id="{87839B85-558C-4F01-9EFB-6BF8D97CB51C}"/>
              </a:ext>
            </a:extLst>
          </p:cNvPr>
          <p:cNvSpPr txBox="1"/>
          <p:nvPr/>
        </p:nvSpPr>
        <p:spPr>
          <a:xfrm>
            <a:off x="683568" y="3357563"/>
            <a:ext cx="3600400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zh-TW" altLang="zh-TW" sz="4000" b="1" dirty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  <a:sym typeface="Symbol" pitchFamily="18" charset="2"/>
              </a:rPr>
              <a:t>人生哪一階段命最好</a:t>
            </a:r>
            <a:r>
              <a:rPr lang="zh-TW" altLang="en-US" sz="4000" b="1" dirty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  <a:sym typeface="Symbol" pitchFamily="18" charset="2"/>
              </a:rPr>
              <a:t>？</a:t>
            </a:r>
          </a:p>
          <a:p>
            <a:pPr eaLnBrk="1" hangingPunct="1">
              <a:defRPr/>
            </a:pPr>
            <a:endParaRPr lang="zh-TW" altLang="en-US" dirty="0"/>
          </a:p>
        </p:txBody>
      </p:sp>
      <p:pic>
        <p:nvPicPr>
          <p:cNvPr id="9220" name="Picture 5" descr="「嬰戲圖」的圖片搜尋結果">
            <a:extLst>
              <a:ext uri="{FF2B5EF4-FFF2-40B4-BE49-F238E27FC236}">
                <a16:creationId xmlns:a16="http://schemas.microsoft.com/office/drawing/2014/main" xmlns="" id="{088AE93F-D400-4A60-B615-03C4818749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313" y="-23813"/>
            <a:ext cx="4068762" cy="688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xmlns="" id="{EE08A0BA-0C2B-4AB1-A113-86229E4F7DC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E3F2250-55A8-49CC-A0B8-285ED6828ED3}" type="datetime1">
              <a:rPr lang="zh-TW" altLang="en-US" smtClean="0"/>
              <a:pPr>
                <a:defRPr/>
              </a:pPr>
              <a:t>2023/12/13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xmlns="" id="{B88E2E94-3E91-4916-B23F-E74ECAEB3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TW" altLang="en-US"/>
              <a:t>靜心靜坐 調理身心健康</a:t>
            </a:r>
          </a:p>
        </p:txBody>
      </p:sp>
      <p:sp>
        <p:nvSpPr>
          <p:cNvPr id="10244" name="投影片編號版面配置區 3">
            <a:extLst>
              <a:ext uri="{FF2B5EF4-FFF2-40B4-BE49-F238E27FC236}">
                <a16:creationId xmlns:a16="http://schemas.microsoft.com/office/drawing/2014/main" xmlns="" id="{1F1D007A-6B12-499E-9876-383132271E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fld id="{909294EC-97F0-4E97-8020-FC63B2671501}" type="slidenum">
              <a:rPr kumimoji="0" lang="zh-TW" altLang="en-US">
                <a:solidFill>
                  <a:srgbClr val="898989"/>
                </a:solidFill>
                <a:latin typeface="Candara" panose="020E0502030303020204" pitchFamily="34" charset="0"/>
                <a:ea typeface="標楷體" panose="03000509000000000000" pitchFamily="65" charset="-120"/>
              </a:rPr>
              <a:pPr/>
              <a:t>4</a:t>
            </a:fld>
            <a:endParaRPr kumimoji="0" lang="zh-TW" altLang="en-US">
              <a:solidFill>
                <a:srgbClr val="898989"/>
              </a:solidFill>
              <a:latin typeface="Candara" panose="020E0502030303020204" pitchFamily="34" charset="0"/>
              <a:ea typeface="標楷體" panose="03000509000000000000" pitchFamily="65" charset="-120"/>
            </a:endParaRPr>
          </a:p>
        </p:txBody>
      </p:sp>
      <p:pic>
        <p:nvPicPr>
          <p:cNvPr id="10245" name="Picture 2" descr="誰的煩惱– 三毛| Seattle Chinese Times">
            <a:extLst>
              <a:ext uri="{FF2B5EF4-FFF2-40B4-BE49-F238E27FC236}">
                <a16:creationId xmlns:a16="http://schemas.microsoft.com/office/drawing/2014/main" xmlns="" id="{E2C76DC6-5B3B-4629-8474-1F741318F0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413"/>
            <a:ext cx="4876800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4" descr="請請維持著煩惱– LINE貼圖| LINE STORE">
            <a:extLst>
              <a:ext uri="{FF2B5EF4-FFF2-40B4-BE49-F238E27FC236}">
                <a16:creationId xmlns:a16="http://schemas.microsoft.com/office/drawing/2014/main" xmlns="" id="{BB082477-ADF8-49CA-B08C-2E0D88D2EE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716338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6" descr="人為何會有痛苦？因無常造成的預期落空- 今周刊">
            <a:extLst>
              <a:ext uri="{FF2B5EF4-FFF2-40B4-BE49-F238E27FC236}">
                <a16:creationId xmlns:a16="http://schemas.microsoft.com/office/drawing/2014/main" xmlns="" id="{99A4C34B-3407-4742-B3D5-10F269EE23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476250"/>
            <a:ext cx="428307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向下箭號 9">
            <a:extLst>
              <a:ext uri="{FF2B5EF4-FFF2-40B4-BE49-F238E27FC236}">
                <a16:creationId xmlns:a16="http://schemas.microsoft.com/office/drawing/2014/main" xmlns="" id="{A7B168D3-5EE7-498C-9677-3873AFC614A9}"/>
              </a:ext>
            </a:extLst>
          </p:cNvPr>
          <p:cNvSpPr/>
          <p:nvPr/>
        </p:nvSpPr>
        <p:spPr>
          <a:xfrm>
            <a:off x="4140324" y="5099050"/>
            <a:ext cx="647700" cy="417513"/>
          </a:xfrm>
          <a:prstGeom prst="downArrow">
            <a:avLst/>
          </a:prstGeom>
          <a:solidFill>
            <a:srgbClr val="759A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xmlns="" id="{5F3DC37B-240F-44F7-B52C-7F226D5667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8038" y="5661025"/>
            <a:ext cx="23034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4000" b="1">
                <a:solidFill>
                  <a:srgbClr val="FF0000"/>
                </a:solidFill>
                <a:latin typeface="文鼎勘亭流" panose="03000A09000000000000" pitchFamily="65" charset="-120"/>
                <a:ea typeface="文鼎勘亭流" panose="03000A09000000000000" pitchFamily="65" charset="-120"/>
              </a:rPr>
              <a:t>命由心造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xmlns="" id="{533CB292-42AA-4D0B-BAFF-6341609F1DAC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E3F2250-55A8-49CC-A0B8-285ED6828ED3}" type="datetime1">
              <a:rPr lang="zh-TW" altLang="en-US" smtClean="0"/>
              <a:pPr>
                <a:defRPr/>
              </a:pPr>
              <a:t>2023/12/13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xmlns="" id="{004A09FE-DE22-45C0-8FEA-0A9EE45D4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TW" altLang="en-US"/>
              <a:t>靜心靜坐 調理身心健康</a:t>
            </a:r>
          </a:p>
        </p:txBody>
      </p:sp>
      <p:sp>
        <p:nvSpPr>
          <p:cNvPr id="11268" name="投影片編號版面配置區 3">
            <a:extLst>
              <a:ext uri="{FF2B5EF4-FFF2-40B4-BE49-F238E27FC236}">
                <a16:creationId xmlns:a16="http://schemas.microsoft.com/office/drawing/2014/main" xmlns="" id="{DF24C6EB-5EE4-4147-B74D-C6D325142E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fld id="{41646A51-060A-4C06-891B-08ADB8AA0F6A}" type="slidenum">
              <a:rPr kumimoji="0" lang="zh-TW" altLang="en-US">
                <a:solidFill>
                  <a:srgbClr val="898989"/>
                </a:solidFill>
                <a:latin typeface="Candara" panose="020E0502030303020204" pitchFamily="34" charset="0"/>
                <a:ea typeface="標楷體" panose="03000509000000000000" pitchFamily="65" charset="-120"/>
              </a:rPr>
              <a:pPr/>
              <a:t>5</a:t>
            </a:fld>
            <a:endParaRPr kumimoji="0" lang="zh-TW" altLang="en-US">
              <a:solidFill>
                <a:srgbClr val="898989"/>
              </a:solidFill>
              <a:latin typeface="Candara" panose="020E0502030303020204" pitchFamily="34" charset="0"/>
              <a:ea typeface="標楷體" panose="03000509000000000000" pitchFamily="65" charset="-120"/>
            </a:endParaRPr>
          </a:p>
        </p:txBody>
      </p:sp>
      <p:sp>
        <p:nvSpPr>
          <p:cNvPr id="7" name="圓角矩形 6">
            <a:extLst>
              <a:ext uri="{FF2B5EF4-FFF2-40B4-BE49-F238E27FC236}">
                <a16:creationId xmlns:a16="http://schemas.microsoft.com/office/drawing/2014/main" xmlns="" id="{0EC7B7D6-99BB-48D3-A455-F9B2C689A235}"/>
              </a:ext>
            </a:extLst>
          </p:cNvPr>
          <p:cNvSpPr/>
          <p:nvPr/>
        </p:nvSpPr>
        <p:spPr>
          <a:xfrm>
            <a:off x="971550" y="1557338"/>
            <a:ext cx="1296988" cy="719137"/>
          </a:xfrm>
          <a:prstGeom prst="roundRect">
            <a:avLst/>
          </a:prstGeom>
          <a:solidFill>
            <a:srgbClr val="759A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TW" altLang="en-US" sz="4000" dirty="0"/>
              <a:t>勤儉</a:t>
            </a:r>
          </a:p>
        </p:txBody>
      </p:sp>
      <p:cxnSp>
        <p:nvCxnSpPr>
          <p:cNvPr id="10" name="直線單箭頭接點 9">
            <a:extLst>
              <a:ext uri="{FF2B5EF4-FFF2-40B4-BE49-F238E27FC236}">
                <a16:creationId xmlns:a16="http://schemas.microsoft.com/office/drawing/2014/main" xmlns="" id="{35B5EBAF-B234-45D7-BD3C-B6749BF5E9C3}"/>
              </a:ext>
            </a:extLst>
          </p:cNvPr>
          <p:cNvCxnSpPr>
            <a:stCxn id="7" idx="3"/>
          </p:cNvCxnSpPr>
          <p:nvPr/>
        </p:nvCxnSpPr>
        <p:spPr>
          <a:xfrm>
            <a:off x="2268538" y="1916113"/>
            <a:ext cx="71913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圓角矩形 22">
            <a:extLst>
              <a:ext uri="{FF2B5EF4-FFF2-40B4-BE49-F238E27FC236}">
                <a16:creationId xmlns:a16="http://schemas.microsoft.com/office/drawing/2014/main" xmlns="" id="{E0299032-5913-4187-BDF6-B314D90B160C}"/>
              </a:ext>
            </a:extLst>
          </p:cNvPr>
          <p:cNvSpPr/>
          <p:nvPr/>
        </p:nvSpPr>
        <p:spPr>
          <a:xfrm>
            <a:off x="3059113" y="1557338"/>
            <a:ext cx="1296987" cy="719137"/>
          </a:xfrm>
          <a:prstGeom prst="roundRect">
            <a:avLst/>
          </a:prstGeom>
          <a:solidFill>
            <a:srgbClr val="759A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TW" altLang="en-US" sz="4000" dirty="0"/>
              <a:t>致富</a:t>
            </a:r>
          </a:p>
        </p:txBody>
      </p:sp>
      <p:sp>
        <p:nvSpPr>
          <p:cNvPr id="24" name="圓角矩形 23">
            <a:extLst>
              <a:ext uri="{FF2B5EF4-FFF2-40B4-BE49-F238E27FC236}">
                <a16:creationId xmlns:a16="http://schemas.microsoft.com/office/drawing/2014/main" xmlns="" id="{3FF24D8A-6EAC-4ECB-BD82-9CD0365E2EE7}"/>
              </a:ext>
            </a:extLst>
          </p:cNvPr>
          <p:cNvSpPr/>
          <p:nvPr/>
        </p:nvSpPr>
        <p:spPr>
          <a:xfrm>
            <a:off x="971550" y="2420938"/>
            <a:ext cx="1296988" cy="720725"/>
          </a:xfrm>
          <a:prstGeom prst="roundRect">
            <a:avLst/>
          </a:prstGeom>
          <a:solidFill>
            <a:srgbClr val="759A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TW" altLang="en-US" sz="4000" dirty="0"/>
              <a:t>嗜酒</a:t>
            </a:r>
          </a:p>
        </p:txBody>
      </p:sp>
      <p:cxnSp>
        <p:nvCxnSpPr>
          <p:cNvPr id="25" name="直線單箭頭接點 24">
            <a:extLst>
              <a:ext uri="{FF2B5EF4-FFF2-40B4-BE49-F238E27FC236}">
                <a16:creationId xmlns:a16="http://schemas.microsoft.com/office/drawing/2014/main" xmlns="" id="{37857B17-2EFC-4577-B3D1-14566BC0438D}"/>
              </a:ext>
            </a:extLst>
          </p:cNvPr>
          <p:cNvCxnSpPr/>
          <p:nvPr/>
        </p:nvCxnSpPr>
        <p:spPr>
          <a:xfrm>
            <a:off x="2268538" y="2781300"/>
            <a:ext cx="71913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圓角矩形 25">
            <a:extLst>
              <a:ext uri="{FF2B5EF4-FFF2-40B4-BE49-F238E27FC236}">
                <a16:creationId xmlns:a16="http://schemas.microsoft.com/office/drawing/2014/main" xmlns="" id="{521952F1-B7E1-4ED1-9800-B36752599E6D}"/>
              </a:ext>
            </a:extLst>
          </p:cNvPr>
          <p:cNvSpPr/>
          <p:nvPr/>
        </p:nvSpPr>
        <p:spPr>
          <a:xfrm>
            <a:off x="3059113" y="2420938"/>
            <a:ext cx="1296987" cy="720725"/>
          </a:xfrm>
          <a:prstGeom prst="roundRect">
            <a:avLst/>
          </a:prstGeom>
          <a:solidFill>
            <a:srgbClr val="759A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TW" altLang="en-US" sz="4000" dirty="0"/>
              <a:t>誤事</a:t>
            </a:r>
          </a:p>
        </p:txBody>
      </p:sp>
      <p:sp>
        <p:nvSpPr>
          <p:cNvPr id="27" name="圓角矩形 26">
            <a:extLst>
              <a:ext uri="{FF2B5EF4-FFF2-40B4-BE49-F238E27FC236}">
                <a16:creationId xmlns:a16="http://schemas.microsoft.com/office/drawing/2014/main" xmlns="" id="{5121D8C4-6CDE-43A3-93CB-7C228ED965FB}"/>
              </a:ext>
            </a:extLst>
          </p:cNvPr>
          <p:cNvSpPr/>
          <p:nvPr/>
        </p:nvSpPr>
        <p:spPr>
          <a:xfrm>
            <a:off x="971550" y="3284538"/>
            <a:ext cx="1296988" cy="720725"/>
          </a:xfrm>
          <a:prstGeom prst="roundRect">
            <a:avLst/>
          </a:prstGeom>
          <a:solidFill>
            <a:srgbClr val="759A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TW" altLang="en-US" sz="4000" dirty="0"/>
              <a:t>好賭</a:t>
            </a:r>
          </a:p>
        </p:txBody>
      </p:sp>
      <p:cxnSp>
        <p:nvCxnSpPr>
          <p:cNvPr id="28" name="直線單箭頭接點 27">
            <a:extLst>
              <a:ext uri="{FF2B5EF4-FFF2-40B4-BE49-F238E27FC236}">
                <a16:creationId xmlns:a16="http://schemas.microsoft.com/office/drawing/2014/main" xmlns="" id="{A4EC8AD5-D015-49EB-8502-4003CFEF842F}"/>
              </a:ext>
            </a:extLst>
          </p:cNvPr>
          <p:cNvCxnSpPr>
            <a:stCxn id="27" idx="3"/>
          </p:cNvCxnSpPr>
          <p:nvPr/>
        </p:nvCxnSpPr>
        <p:spPr>
          <a:xfrm>
            <a:off x="2268538" y="3644900"/>
            <a:ext cx="71913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圓角矩形 28">
            <a:extLst>
              <a:ext uri="{FF2B5EF4-FFF2-40B4-BE49-F238E27FC236}">
                <a16:creationId xmlns:a16="http://schemas.microsoft.com/office/drawing/2014/main" xmlns="" id="{ED58C16A-B861-4ECA-B986-1B613226CF2E}"/>
              </a:ext>
            </a:extLst>
          </p:cNvPr>
          <p:cNvSpPr/>
          <p:nvPr/>
        </p:nvSpPr>
        <p:spPr>
          <a:xfrm>
            <a:off x="3059113" y="3284538"/>
            <a:ext cx="1296987" cy="720725"/>
          </a:xfrm>
          <a:prstGeom prst="roundRect">
            <a:avLst/>
          </a:prstGeom>
          <a:solidFill>
            <a:srgbClr val="759A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TW" altLang="en-US" sz="4000" dirty="0"/>
              <a:t>破家</a:t>
            </a:r>
          </a:p>
        </p:txBody>
      </p:sp>
      <p:sp>
        <p:nvSpPr>
          <p:cNvPr id="30" name="圓角矩形 29">
            <a:extLst>
              <a:ext uri="{FF2B5EF4-FFF2-40B4-BE49-F238E27FC236}">
                <a16:creationId xmlns:a16="http://schemas.microsoft.com/office/drawing/2014/main" xmlns="" id="{0FBA0E5F-F4D2-4491-94CE-B680BF788440}"/>
              </a:ext>
            </a:extLst>
          </p:cNvPr>
          <p:cNvSpPr/>
          <p:nvPr/>
        </p:nvSpPr>
        <p:spPr>
          <a:xfrm>
            <a:off x="971550" y="4149725"/>
            <a:ext cx="1296988" cy="719138"/>
          </a:xfrm>
          <a:prstGeom prst="roundRect">
            <a:avLst/>
          </a:prstGeom>
          <a:solidFill>
            <a:srgbClr val="759A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TW" altLang="en-US" sz="4000" dirty="0"/>
              <a:t>檳榔</a:t>
            </a:r>
          </a:p>
        </p:txBody>
      </p:sp>
      <p:cxnSp>
        <p:nvCxnSpPr>
          <p:cNvPr id="31" name="直線單箭頭接點 30">
            <a:extLst>
              <a:ext uri="{FF2B5EF4-FFF2-40B4-BE49-F238E27FC236}">
                <a16:creationId xmlns:a16="http://schemas.microsoft.com/office/drawing/2014/main" xmlns="" id="{0EEF2597-82ED-46CE-ADE6-6A2AC5BBDA20}"/>
              </a:ext>
            </a:extLst>
          </p:cNvPr>
          <p:cNvCxnSpPr>
            <a:stCxn id="30" idx="3"/>
          </p:cNvCxnSpPr>
          <p:nvPr/>
        </p:nvCxnSpPr>
        <p:spPr>
          <a:xfrm>
            <a:off x="2268538" y="4508500"/>
            <a:ext cx="71913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圓角矩形 31">
            <a:extLst>
              <a:ext uri="{FF2B5EF4-FFF2-40B4-BE49-F238E27FC236}">
                <a16:creationId xmlns:a16="http://schemas.microsoft.com/office/drawing/2014/main" xmlns="" id="{80911D96-0BEE-43E3-B223-BFBA757937EC}"/>
              </a:ext>
            </a:extLst>
          </p:cNvPr>
          <p:cNvSpPr/>
          <p:nvPr/>
        </p:nvSpPr>
        <p:spPr>
          <a:xfrm>
            <a:off x="3059113" y="4149725"/>
            <a:ext cx="1800225" cy="719138"/>
          </a:xfrm>
          <a:prstGeom prst="roundRect">
            <a:avLst/>
          </a:prstGeom>
          <a:solidFill>
            <a:srgbClr val="759A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TW" altLang="en-US" sz="4000" dirty="0"/>
              <a:t>口腔癌</a:t>
            </a:r>
          </a:p>
        </p:txBody>
      </p:sp>
      <p:sp>
        <p:nvSpPr>
          <p:cNvPr id="33" name="圓角矩形 32">
            <a:extLst>
              <a:ext uri="{FF2B5EF4-FFF2-40B4-BE49-F238E27FC236}">
                <a16:creationId xmlns:a16="http://schemas.microsoft.com/office/drawing/2014/main" xmlns="" id="{DBC29CF4-74A4-4893-B4B7-3462BA1D4DB3}"/>
              </a:ext>
            </a:extLst>
          </p:cNvPr>
          <p:cNvSpPr/>
          <p:nvPr/>
        </p:nvSpPr>
        <p:spPr>
          <a:xfrm>
            <a:off x="971550" y="5013325"/>
            <a:ext cx="1296988" cy="719138"/>
          </a:xfrm>
          <a:prstGeom prst="roundRect">
            <a:avLst/>
          </a:prstGeom>
          <a:solidFill>
            <a:srgbClr val="759A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TW" altLang="en-US" sz="4000" dirty="0"/>
              <a:t>好色</a:t>
            </a:r>
          </a:p>
        </p:txBody>
      </p:sp>
      <p:cxnSp>
        <p:nvCxnSpPr>
          <p:cNvPr id="34" name="直線單箭頭接點 33">
            <a:extLst>
              <a:ext uri="{FF2B5EF4-FFF2-40B4-BE49-F238E27FC236}">
                <a16:creationId xmlns:a16="http://schemas.microsoft.com/office/drawing/2014/main" xmlns="" id="{3F17C08A-7E38-4C67-924D-AED4769DAE91}"/>
              </a:ext>
            </a:extLst>
          </p:cNvPr>
          <p:cNvCxnSpPr>
            <a:stCxn id="33" idx="3"/>
          </p:cNvCxnSpPr>
          <p:nvPr/>
        </p:nvCxnSpPr>
        <p:spPr>
          <a:xfrm>
            <a:off x="2268538" y="5373688"/>
            <a:ext cx="71913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圓角矩形 34">
            <a:extLst>
              <a:ext uri="{FF2B5EF4-FFF2-40B4-BE49-F238E27FC236}">
                <a16:creationId xmlns:a16="http://schemas.microsoft.com/office/drawing/2014/main" xmlns="" id="{40DE75E6-6168-4C9A-91E9-1028962A51F3}"/>
              </a:ext>
            </a:extLst>
          </p:cNvPr>
          <p:cNvSpPr/>
          <p:nvPr/>
        </p:nvSpPr>
        <p:spPr>
          <a:xfrm>
            <a:off x="3059113" y="5013325"/>
            <a:ext cx="2305050" cy="719138"/>
          </a:xfrm>
          <a:prstGeom prst="roundRect">
            <a:avLst/>
          </a:prstGeom>
          <a:solidFill>
            <a:srgbClr val="759A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TW" altLang="en-US" sz="4000" dirty="0"/>
              <a:t>妻離子散</a:t>
            </a:r>
          </a:p>
        </p:txBody>
      </p:sp>
      <p:sp>
        <p:nvSpPr>
          <p:cNvPr id="36" name="向右箭號 35">
            <a:extLst>
              <a:ext uri="{FF2B5EF4-FFF2-40B4-BE49-F238E27FC236}">
                <a16:creationId xmlns:a16="http://schemas.microsoft.com/office/drawing/2014/main" xmlns="" id="{D37FE297-7BCE-40F6-B62F-48F05C8D2CD2}"/>
              </a:ext>
            </a:extLst>
          </p:cNvPr>
          <p:cNvSpPr/>
          <p:nvPr/>
        </p:nvSpPr>
        <p:spPr>
          <a:xfrm>
            <a:off x="4859338" y="2347913"/>
            <a:ext cx="360362" cy="647700"/>
          </a:xfrm>
          <a:prstGeom prst="rightArrow">
            <a:avLst/>
          </a:prstGeom>
          <a:solidFill>
            <a:srgbClr val="759A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37" name="向下箭號 36">
            <a:extLst>
              <a:ext uri="{FF2B5EF4-FFF2-40B4-BE49-F238E27FC236}">
                <a16:creationId xmlns:a16="http://schemas.microsoft.com/office/drawing/2014/main" xmlns="" id="{4356B5FD-8FF7-4170-8BBC-81B581804A94}"/>
              </a:ext>
            </a:extLst>
          </p:cNvPr>
          <p:cNvSpPr/>
          <p:nvPr/>
        </p:nvSpPr>
        <p:spPr>
          <a:xfrm>
            <a:off x="6659687" y="3644900"/>
            <a:ext cx="720625" cy="358775"/>
          </a:xfrm>
          <a:prstGeom prst="downArrow">
            <a:avLst/>
          </a:prstGeom>
          <a:solidFill>
            <a:srgbClr val="759A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38" name="文字方塊 37">
            <a:extLst>
              <a:ext uri="{FF2B5EF4-FFF2-40B4-BE49-F238E27FC236}">
                <a16:creationId xmlns:a16="http://schemas.microsoft.com/office/drawing/2014/main" xmlns="" id="{D79BA3A8-D5C8-4240-A6D9-3056BA6365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4437063"/>
            <a:ext cx="2303463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4000" b="1">
                <a:solidFill>
                  <a:srgbClr val="FF0000"/>
                </a:solidFill>
                <a:latin typeface="文鼎勘亭流" panose="03000A09000000000000" pitchFamily="65" charset="-120"/>
                <a:ea typeface="文鼎勘亭流" panose="03000A09000000000000" pitchFamily="65" charset="-120"/>
              </a:rPr>
              <a:t>命由心造</a:t>
            </a:r>
          </a:p>
        </p:txBody>
      </p:sp>
      <p:sp>
        <p:nvSpPr>
          <p:cNvPr id="11287" name="文字方塊 38">
            <a:extLst>
              <a:ext uri="{FF2B5EF4-FFF2-40B4-BE49-F238E27FC236}">
                <a16:creationId xmlns:a16="http://schemas.microsoft.com/office/drawing/2014/main" xmlns="" id="{C36F5D2E-8742-44F0-8DC9-73B81F6DEE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0063" y="2060575"/>
            <a:ext cx="3240087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ts val="4000"/>
              </a:lnSpc>
            </a:pPr>
            <a:r>
              <a:rPr lang="zh-TW" altLang="en-US" sz="36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rPr>
              <a:t>與八字、地理、因果都無關聯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/>
      <p:bldP spid="1128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標題 6">
            <a:extLst>
              <a:ext uri="{FF2B5EF4-FFF2-40B4-BE49-F238E27FC236}">
                <a16:creationId xmlns:a16="http://schemas.microsoft.com/office/drawing/2014/main" xmlns="" id="{BF55F771-D7C9-4237-94C9-7DC6AEF4A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325" y="1196975"/>
            <a:ext cx="8229600" cy="1143000"/>
          </a:xfrm>
        </p:spPr>
        <p:txBody>
          <a:bodyPr/>
          <a:lstStyle/>
          <a:p>
            <a:pPr>
              <a:lnSpc>
                <a:spcPct val="120000"/>
              </a:lnSpc>
              <a:defRPr/>
            </a:pPr>
            <a:r>
              <a:rPr kumimoji="1" lang="zh-TW" altLang="zh-TW" sz="4800" b="1" dirty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cs typeface="+mn-cs"/>
                <a:sym typeface="Symbol" pitchFamily="18" charset="2"/>
              </a:rPr>
              <a:t>心念如何影響命運</a:t>
            </a:r>
            <a:endParaRPr kumimoji="1" lang="zh-TW" altLang="en-US" sz="4800" b="1" dirty="0">
              <a:solidFill>
                <a:schemeClr val="accent1">
                  <a:lumMod val="75000"/>
                </a:schemeClr>
              </a:solidFill>
              <a:latin typeface="標楷體" pitchFamily="65" charset="-120"/>
              <a:cs typeface="+mn-cs"/>
              <a:sym typeface="Symbol" pitchFamily="18" charset="2"/>
            </a:endParaRPr>
          </a:p>
        </p:txBody>
      </p:sp>
      <p:sp>
        <p:nvSpPr>
          <p:cNvPr id="3" name="橢圓 2">
            <a:extLst>
              <a:ext uri="{FF2B5EF4-FFF2-40B4-BE49-F238E27FC236}">
                <a16:creationId xmlns:a16="http://schemas.microsoft.com/office/drawing/2014/main" xmlns="" id="{A9168305-6F00-45AE-8A0A-0333E8B286C6}"/>
              </a:ext>
            </a:extLst>
          </p:cNvPr>
          <p:cNvSpPr/>
          <p:nvPr/>
        </p:nvSpPr>
        <p:spPr>
          <a:xfrm>
            <a:off x="1531938" y="2997200"/>
            <a:ext cx="3024187" cy="2376488"/>
          </a:xfrm>
          <a:prstGeom prst="ellipse">
            <a:avLst/>
          </a:prstGeom>
          <a:solidFill>
            <a:srgbClr val="759A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TW" altLang="zh-TW" sz="3600" b="1" dirty="0">
                <a:solidFill>
                  <a:schemeClr val="bg1"/>
                </a:solidFill>
                <a:latin typeface="文鼎古印體" pitchFamily="49" charset="-120"/>
                <a:ea typeface="文鼎古印體" pitchFamily="49" charset="-120"/>
              </a:rPr>
              <a:t>人際關係</a:t>
            </a:r>
            <a:endParaRPr lang="zh-TW" altLang="en-US" sz="3600" dirty="0">
              <a:solidFill>
                <a:schemeClr val="bg1"/>
              </a:solidFill>
              <a:latin typeface="文鼎古印體" pitchFamily="49" charset="-120"/>
              <a:ea typeface="文鼎古印體" pitchFamily="49" charset="-120"/>
            </a:endParaRPr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xmlns="" id="{CDB7FFA9-2AF1-4D8E-A582-AAF1883FE037}"/>
              </a:ext>
            </a:extLst>
          </p:cNvPr>
          <p:cNvSpPr/>
          <p:nvPr/>
        </p:nvSpPr>
        <p:spPr>
          <a:xfrm>
            <a:off x="4556125" y="2997200"/>
            <a:ext cx="3024188" cy="2376488"/>
          </a:xfrm>
          <a:prstGeom prst="ellipse">
            <a:avLst/>
          </a:prstGeom>
          <a:solidFill>
            <a:srgbClr val="759A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lnSpc>
                <a:spcPct val="120000"/>
              </a:lnSpc>
              <a:defRPr/>
            </a:pPr>
            <a:r>
              <a:rPr lang="zh-TW" altLang="zh-TW" sz="3600" b="1" dirty="0">
                <a:solidFill>
                  <a:schemeClr val="bg1"/>
                </a:solidFill>
                <a:latin typeface="文鼎古印體" pitchFamily="49" charset="-120"/>
                <a:ea typeface="文鼎古印體" pitchFamily="49" charset="-120"/>
              </a:rPr>
              <a:t>天人關係</a:t>
            </a:r>
            <a:endParaRPr lang="zh-TW" altLang="en-US" sz="3600" dirty="0">
              <a:solidFill>
                <a:schemeClr val="bg1"/>
              </a:solidFill>
              <a:latin typeface="文鼎古印體" pitchFamily="49" charset="-120"/>
              <a:ea typeface="文鼎古印體" pitchFamily="49" charset="-12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標題 1">
            <a:extLst>
              <a:ext uri="{FF2B5EF4-FFF2-40B4-BE49-F238E27FC236}">
                <a16:creationId xmlns:a16="http://schemas.microsoft.com/office/drawing/2014/main" xmlns="" id="{CD85CBAE-8C0C-4CF9-8403-76D8C3E58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800" b="1">
                <a:solidFill>
                  <a:srgbClr val="000000"/>
                </a:solidFill>
                <a:latin typeface="文鼎古印體" panose="03000809000000000000" pitchFamily="65" charset="-120"/>
                <a:ea typeface="文鼎古印體" panose="03000809000000000000" pitchFamily="65" charset="-120"/>
              </a:rPr>
              <a:t>人際關係</a:t>
            </a:r>
            <a:endParaRPr lang="zh-TW" altLang="en-US" sz="4800">
              <a:latin typeface="文鼎古印體" panose="03000809000000000000" pitchFamily="65" charset="-120"/>
              <a:ea typeface="文鼎古印體" panose="03000809000000000000" pitchFamily="65" charset="-120"/>
            </a:endParaRPr>
          </a:p>
        </p:txBody>
      </p:sp>
      <p:graphicFrame>
        <p:nvGraphicFramePr>
          <p:cNvPr id="5" name="內容版面配置區 4">
            <a:extLst>
              <a:ext uri="{FF2B5EF4-FFF2-40B4-BE49-F238E27FC236}">
                <a16:creationId xmlns:a16="http://schemas.microsoft.com/office/drawing/2014/main" xmlns="" id="{655BFAF3-5675-43F7-9863-16A747CD96D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3826118"/>
              </p:ext>
            </p:extLst>
          </p:nvPr>
        </p:nvGraphicFramePr>
        <p:xfrm>
          <a:off x="827584" y="1600201"/>
          <a:ext cx="7355160" cy="604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316" name="投影片編號版面配置區 3">
            <a:extLst>
              <a:ext uri="{FF2B5EF4-FFF2-40B4-BE49-F238E27FC236}">
                <a16:creationId xmlns:a16="http://schemas.microsoft.com/office/drawing/2014/main" xmlns="" id="{530475F7-922B-4B11-812B-0CBCCF61CDD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fld id="{CA92DE8B-1D23-47AB-8A74-E4F598DD5060}" type="slidenum">
              <a:rPr kumimoji="0" lang="zh-TW" altLang="en-US">
                <a:solidFill>
                  <a:srgbClr val="898989"/>
                </a:solidFill>
                <a:latin typeface="Candara" panose="020E0502030303020204" pitchFamily="34" charset="0"/>
                <a:ea typeface="標楷體" panose="03000509000000000000" pitchFamily="65" charset="-120"/>
              </a:rPr>
              <a:pPr/>
              <a:t>7</a:t>
            </a:fld>
            <a:endParaRPr kumimoji="0" lang="zh-TW" altLang="en-US">
              <a:solidFill>
                <a:srgbClr val="898989"/>
              </a:solidFill>
              <a:latin typeface="Candara" panose="020E0502030303020204" pitchFamily="34" charset="0"/>
              <a:ea typeface="標楷體" panose="03000509000000000000" pitchFamily="65" charset="-120"/>
            </a:endParaRPr>
          </a:p>
        </p:txBody>
      </p:sp>
      <p:pic>
        <p:nvPicPr>
          <p:cNvPr id="2050" name="Picture 2" descr="「Waldorf Astoria new york」的圖片搜尋結果">
            <a:extLst>
              <a:ext uri="{FF2B5EF4-FFF2-40B4-BE49-F238E27FC236}">
                <a16:creationId xmlns:a16="http://schemas.microsoft.com/office/drawing/2014/main" xmlns="" id="{DF935C61-E8CD-4CA5-A001-005237D7D7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3213100"/>
            <a:ext cx="3860800" cy="364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xmlns="" id="{4ECCEBF3-08E6-4BA0-84D7-9C2C4FBC13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613" y="2565400"/>
            <a:ext cx="33845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zh-TW" sz="2400">
                <a:latin typeface="標楷體" panose="03000509000000000000" pitchFamily="65" charset="-120"/>
                <a:ea typeface="標楷體" panose="03000509000000000000" pitchFamily="65" charset="-120"/>
              </a:rPr>
              <a:t>華爾道夫飯店的推手</a:t>
            </a:r>
            <a:r>
              <a:rPr lang="en-US" altLang="zh-TW" sz="2400"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zh-TW" altLang="zh-TW" sz="2400">
                <a:latin typeface="標楷體" panose="03000509000000000000" pitchFamily="65" charset="-120"/>
                <a:ea typeface="標楷體" panose="03000509000000000000" pitchFamily="65" charset="-120"/>
              </a:rPr>
              <a:t>喬治．波特的故事</a:t>
            </a:r>
            <a:endParaRPr lang="zh-TW" altLang="en-US" sz="240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3" name="向下箭號 12">
            <a:extLst>
              <a:ext uri="{FF2B5EF4-FFF2-40B4-BE49-F238E27FC236}">
                <a16:creationId xmlns:a16="http://schemas.microsoft.com/office/drawing/2014/main" xmlns="" id="{9D2BCDEB-582E-45D4-9D35-9F09C1E39253}"/>
              </a:ext>
            </a:extLst>
          </p:cNvPr>
          <p:cNvSpPr/>
          <p:nvPr/>
        </p:nvSpPr>
        <p:spPr>
          <a:xfrm>
            <a:off x="6660232" y="2934717"/>
            <a:ext cx="720724" cy="422275"/>
          </a:xfrm>
          <a:prstGeom prst="downArrow">
            <a:avLst/>
          </a:prstGeom>
          <a:solidFill>
            <a:srgbClr val="759A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13320" name="文字方塊 13">
            <a:extLst>
              <a:ext uri="{FF2B5EF4-FFF2-40B4-BE49-F238E27FC236}">
                <a16:creationId xmlns:a16="http://schemas.microsoft.com/office/drawing/2014/main" xmlns="" id="{93DB70FE-5ACD-40B9-AF28-AF798AEB35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0425" y="3716338"/>
            <a:ext cx="23034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4000" b="1">
                <a:solidFill>
                  <a:srgbClr val="FF0000"/>
                </a:solidFill>
                <a:latin typeface="文鼎勘亭流" panose="03000A09000000000000" pitchFamily="65" charset="-120"/>
                <a:ea typeface="文鼎勘亭流" panose="03000A09000000000000" pitchFamily="65" charset="-120"/>
              </a:rPr>
              <a:t>物以類聚</a:t>
            </a:r>
          </a:p>
        </p:txBody>
      </p:sp>
      <p:sp>
        <p:nvSpPr>
          <p:cNvPr id="13321" name="文字方塊 14">
            <a:extLst>
              <a:ext uri="{FF2B5EF4-FFF2-40B4-BE49-F238E27FC236}">
                <a16:creationId xmlns:a16="http://schemas.microsoft.com/office/drawing/2014/main" xmlns="" id="{AAFE31CB-DC29-4C07-8822-175132BF00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4652963"/>
            <a:ext cx="922338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2400">
                <a:latin typeface="標楷體" panose="03000509000000000000" pitchFamily="65" charset="-120"/>
                <a:ea typeface="標楷體" panose="03000509000000000000" pitchFamily="65" charset="-120"/>
              </a:rPr>
              <a:t>自己是最好的貴人</a:t>
            </a:r>
            <a:endParaRPr lang="zh-TW" altLang="en-US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xmlns="" id="{8694AF61-0EF7-4243-BB9E-C3CF0853EB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1500" y="5797550"/>
            <a:ext cx="7921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32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仁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 animBg="1"/>
      <p:bldP spid="13320" grpId="0"/>
      <p:bldP spid="13321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xmlns="" id="{CBFBCAF2-A3A3-4D5A-9544-0B9CE4385F6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26C27E4-A0D8-458D-8924-22DCA9391493}" type="datetime1">
              <a:rPr lang="zh-TW" altLang="en-US" smtClean="0"/>
              <a:pPr>
                <a:defRPr/>
              </a:pPr>
              <a:t>2023/12/13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xmlns="" id="{6938C986-1A5C-4B4C-B872-266F2A8B6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TW" altLang="en-US"/>
              <a:t>靜心靜坐 調理身心健康</a:t>
            </a:r>
          </a:p>
        </p:txBody>
      </p:sp>
      <p:sp>
        <p:nvSpPr>
          <p:cNvPr id="14340" name="投影片編號版面配置區 3">
            <a:extLst>
              <a:ext uri="{FF2B5EF4-FFF2-40B4-BE49-F238E27FC236}">
                <a16:creationId xmlns:a16="http://schemas.microsoft.com/office/drawing/2014/main" xmlns="" id="{2EB30317-34FC-483A-B832-3713F9A0DB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fld id="{B18FCEF8-DB63-4A0D-B1A6-F787EC02B934}" type="slidenum">
              <a:rPr kumimoji="0" lang="zh-TW" altLang="en-US">
                <a:solidFill>
                  <a:srgbClr val="898989"/>
                </a:solidFill>
                <a:latin typeface="Candara" panose="020E0502030303020204" pitchFamily="34" charset="0"/>
                <a:ea typeface="標楷體" panose="03000509000000000000" pitchFamily="65" charset="-120"/>
              </a:rPr>
              <a:pPr/>
              <a:t>8</a:t>
            </a:fld>
            <a:endParaRPr kumimoji="0" lang="zh-TW" altLang="en-US">
              <a:solidFill>
                <a:srgbClr val="898989"/>
              </a:solidFill>
              <a:latin typeface="Candara" panose="020E0502030303020204" pitchFamily="34" charset="0"/>
              <a:ea typeface="標楷體" panose="03000509000000000000" pitchFamily="65" charset="-120"/>
            </a:endParaRPr>
          </a:p>
        </p:txBody>
      </p:sp>
      <p:pic>
        <p:nvPicPr>
          <p:cNvPr id="14341" name="Picture 5">
            <a:extLst>
              <a:ext uri="{FF2B5EF4-FFF2-40B4-BE49-F238E27FC236}">
                <a16:creationId xmlns:a16="http://schemas.microsoft.com/office/drawing/2014/main" xmlns="" id="{11EFF252-848F-40E3-AA1A-5395FD99DD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670050"/>
            <a:ext cx="3384550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圓角矩形圖說文字 14">
            <a:extLst>
              <a:ext uri="{FF2B5EF4-FFF2-40B4-BE49-F238E27FC236}">
                <a16:creationId xmlns:a16="http://schemas.microsoft.com/office/drawing/2014/main" xmlns="" id="{CD54ACAB-FB31-4E4D-A5E8-295344829CDC}"/>
              </a:ext>
            </a:extLst>
          </p:cNvPr>
          <p:cNvSpPr/>
          <p:nvPr/>
        </p:nvSpPr>
        <p:spPr>
          <a:xfrm>
            <a:off x="468313" y="981075"/>
            <a:ext cx="2879725" cy="576263"/>
          </a:xfrm>
          <a:prstGeom prst="wedgeRoundRectCallout">
            <a:avLst>
              <a:gd name="adj1" fmla="val 46262"/>
              <a:gd name="adj2" fmla="val -105680"/>
              <a:gd name="adj3" fmla="val 1666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TW" altLang="en-US" sz="3200" dirty="0"/>
              <a:t>善良無需考核</a:t>
            </a:r>
          </a:p>
        </p:txBody>
      </p:sp>
      <p:sp>
        <p:nvSpPr>
          <p:cNvPr id="16" name="圓角矩形圖說文字 15">
            <a:extLst>
              <a:ext uri="{FF2B5EF4-FFF2-40B4-BE49-F238E27FC236}">
                <a16:creationId xmlns:a16="http://schemas.microsoft.com/office/drawing/2014/main" xmlns="" id="{57F17A0C-7162-4512-8561-609159A8A13F}"/>
              </a:ext>
            </a:extLst>
          </p:cNvPr>
          <p:cNvSpPr/>
          <p:nvPr/>
        </p:nvSpPr>
        <p:spPr>
          <a:xfrm>
            <a:off x="4427538" y="620713"/>
            <a:ext cx="3024187" cy="936625"/>
          </a:xfrm>
          <a:prstGeom prst="wedgeRoundRectCallout">
            <a:avLst>
              <a:gd name="adj1" fmla="val -54706"/>
              <a:gd name="adj2" fmla="val -88383"/>
              <a:gd name="adj3" fmla="val 1666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zh-TW" altLang="zh-TW" sz="3200" b="1" dirty="0">
                <a:solidFill>
                  <a:schemeClr val="bg1"/>
                </a:solidFill>
                <a:latin typeface="標楷體" pitchFamily="65" charset="-120"/>
              </a:rPr>
              <a:t>洛杉磯某餐館 </a:t>
            </a:r>
            <a:endParaRPr lang="en-US" altLang="zh-TW" sz="3200" b="1" dirty="0">
              <a:solidFill>
                <a:schemeClr val="bg1"/>
              </a:solidFill>
              <a:latin typeface="標楷體" pitchFamily="65" charset="-120"/>
            </a:endParaRPr>
          </a:p>
        </p:txBody>
      </p:sp>
      <p:pic>
        <p:nvPicPr>
          <p:cNvPr id="14344" name="Picture 13" descr="潘世恩- 維基百科，自由的百科全書">
            <a:extLst>
              <a:ext uri="{FF2B5EF4-FFF2-40B4-BE49-F238E27FC236}">
                <a16:creationId xmlns:a16="http://schemas.microsoft.com/office/drawing/2014/main" xmlns="" id="{6AEB1686-6031-4455-841F-CF8B3F13B9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625" y="1835150"/>
            <a:ext cx="3635375" cy="502285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5" name="文字方塊 17">
            <a:extLst>
              <a:ext uri="{FF2B5EF4-FFF2-40B4-BE49-F238E27FC236}">
                <a16:creationId xmlns:a16="http://schemas.microsoft.com/office/drawing/2014/main" xmlns="" id="{CCE6318E-FF82-4E4F-AC72-5EC98EE5E4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9338" y="2420938"/>
            <a:ext cx="554037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2400">
                <a:latin typeface="標楷體" panose="03000509000000000000" pitchFamily="65" charset="-120"/>
                <a:ea typeface="標楷體" panose="03000509000000000000" pitchFamily="65" charset="-120"/>
              </a:rPr>
              <a:t>潘世恩畫像</a:t>
            </a: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xmlns="" id="{9A151A04-956B-41EC-8C5C-4CF0F04252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0763" y="5832475"/>
            <a:ext cx="10572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280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信博</a:t>
            </a: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xmlns="" id="{EDCE129D-6EEB-4E26-9917-31AB1947C0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5500" y="4017963"/>
            <a:ext cx="105886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280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恕德</a:t>
            </a: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xmlns="" id="{5A64467E-8A39-438B-8182-185885DD02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9525" y="404813"/>
            <a:ext cx="10572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280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博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4345" grpId="0"/>
      <p:bldP spid="13" grpId="0"/>
      <p:bldP spid="14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xmlns="" id="{3BD1012E-FFB5-42AA-A6CB-2938441B602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26C27E4-A0D8-458D-8924-22DCA9391493}" type="datetime1">
              <a:rPr lang="zh-TW" altLang="en-US" smtClean="0"/>
              <a:pPr>
                <a:defRPr/>
              </a:pPr>
              <a:t>2023/12/13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xmlns="" id="{12B15DC1-F6BF-479C-8320-2D47B88E5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TW" altLang="en-US"/>
              <a:t>靜心靜坐 調理身心健康</a:t>
            </a:r>
          </a:p>
        </p:txBody>
      </p:sp>
      <p:sp>
        <p:nvSpPr>
          <p:cNvPr id="15364" name="投影片編號版面配置區 3">
            <a:extLst>
              <a:ext uri="{FF2B5EF4-FFF2-40B4-BE49-F238E27FC236}">
                <a16:creationId xmlns:a16="http://schemas.microsoft.com/office/drawing/2014/main" xmlns="" id="{8D1B2B24-C15E-4EB2-A7B7-9611EE0B73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fld id="{5FFE12A6-4D2C-45A9-8935-D5A410B453C1}" type="slidenum">
              <a:rPr kumimoji="0" lang="zh-TW" altLang="en-US">
                <a:solidFill>
                  <a:srgbClr val="898989"/>
                </a:solidFill>
                <a:latin typeface="Candara" panose="020E0502030303020204" pitchFamily="34" charset="0"/>
                <a:ea typeface="標楷體" panose="03000509000000000000" pitchFamily="65" charset="-120"/>
              </a:rPr>
              <a:pPr/>
              <a:t>9</a:t>
            </a:fld>
            <a:endParaRPr kumimoji="0" lang="zh-TW" altLang="en-US">
              <a:solidFill>
                <a:srgbClr val="898989"/>
              </a:solidFill>
              <a:latin typeface="Candara" panose="020E0502030303020204" pitchFamily="34" charset="0"/>
              <a:ea typeface="標楷體" panose="03000509000000000000" pitchFamily="65" charset="-120"/>
            </a:endParaRPr>
          </a:p>
        </p:txBody>
      </p:sp>
      <p:pic>
        <p:nvPicPr>
          <p:cNvPr id="14344" name="Picture 13" descr="潘世恩- 維基百科，自由的百科全書">
            <a:extLst>
              <a:ext uri="{FF2B5EF4-FFF2-40B4-BE49-F238E27FC236}">
                <a16:creationId xmlns:a16="http://schemas.microsoft.com/office/drawing/2014/main" xmlns="" id="{DB785851-97EE-4B20-8DD8-53275143BF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2436" y="476672"/>
            <a:ext cx="4514363" cy="6237312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5" name="文字方塊 17">
            <a:extLst>
              <a:ext uri="{FF2B5EF4-FFF2-40B4-BE49-F238E27FC236}">
                <a16:creationId xmlns:a16="http://schemas.microsoft.com/office/drawing/2014/main" xmlns="" id="{69FF14C3-38E3-4784-8F52-9F4FDC7BA3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3938" y="4652963"/>
            <a:ext cx="554037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2400">
                <a:latin typeface="標楷體" panose="03000509000000000000" pitchFamily="65" charset="-120"/>
                <a:ea typeface="標楷體" panose="03000509000000000000" pitchFamily="65" charset="-120"/>
              </a:rPr>
              <a:t>潘世恩畫像</a:t>
            </a: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xmlns="" id="{A77AC161-BB21-4725-814A-A0FBB80EC1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575" y="1827213"/>
            <a:ext cx="10572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32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博</a:t>
            </a:r>
          </a:p>
        </p:txBody>
      </p:sp>
      <p:sp>
        <p:nvSpPr>
          <p:cNvPr id="11" name="雲朵形圖說文字 10">
            <a:extLst>
              <a:ext uri="{FF2B5EF4-FFF2-40B4-BE49-F238E27FC236}">
                <a16:creationId xmlns:a16="http://schemas.microsoft.com/office/drawing/2014/main" xmlns="" id="{B761B185-85B6-49B1-B921-90363BA5A9DD}"/>
              </a:ext>
            </a:extLst>
          </p:cNvPr>
          <p:cNvSpPr/>
          <p:nvPr/>
        </p:nvSpPr>
        <p:spPr>
          <a:xfrm>
            <a:off x="539750" y="1557338"/>
            <a:ext cx="2447925" cy="1368425"/>
          </a:xfrm>
          <a:prstGeom prst="cloudCallout">
            <a:avLst>
              <a:gd name="adj1" fmla="val 66430"/>
              <a:gd name="adj2" fmla="val -114081"/>
            </a:avLst>
          </a:prstGeom>
          <a:solidFill>
            <a:srgbClr val="B9AB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zh-TW" altLang="zh-TW" sz="3200" b="1" dirty="0">
                <a:solidFill>
                  <a:schemeClr val="bg1"/>
                </a:solidFill>
                <a:latin typeface="標楷體" pitchFamily="65" charset="-120"/>
              </a:rPr>
              <a:t>洛杉磯某餐館 </a:t>
            </a:r>
            <a:endParaRPr lang="en-US" altLang="zh-TW" sz="3200" b="1" dirty="0">
              <a:solidFill>
                <a:schemeClr val="bg1"/>
              </a:solidFill>
              <a:latin typeface="標楷體" pitchFamily="65" charset="-120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xmlns="" id="{1C292003-D9F1-4908-8368-58E10A327F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1776" y="3500438"/>
            <a:ext cx="1662112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恕</a:t>
            </a:r>
            <a:r>
              <a:rPr lang="en-US" altLang="zh-TW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zh-TW" altLang="en-US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量大福亦大、有容乃大</a:t>
            </a:r>
            <a:endParaRPr lang="en-US" altLang="zh-TW" sz="32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德</a:t>
            </a:r>
            <a:r>
              <a:rPr lang="en-US" altLang="zh-TW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zh-TW" altLang="en-US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口德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5" grpId="0"/>
      <p:bldP spid="17" grpId="0"/>
      <p:bldP spid="10" grpId="0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5175</Words>
  <Application>Microsoft Office PowerPoint</Application>
  <PresentationFormat>如螢幕大小 (4:3)</PresentationFormat>
  <Paragraphs>227</Paragraphs>
  <Slides>18</Slides>
  <Notes>16</Notes>
  <HiddenSlides>1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28" baseType="lpstr">
      <vt:lpstr>文鼎古印體</vt:lpstr>
      <vt:lpstr>文鼎勘亭流</vt:lpstr>
      <vt:lpstr>新細明體</vt:lpstr>
      <vt:lpstr>標楷體</vt:lpstr>
      <vt:lpstr>Arial</vt:lpstr>
      <vt:lpstr>Calibri</vt:lpstr>
      <vt:lpstr>Candara</vt:lpstr>
      <vt:lpstr>Symbol</vt:lpstr>
      <vt:lpstr>Times New Roman</vt:lpstr>
      <vt:lpstr>Office 佈景主題</vt:lpstr>
      <vt:lpstr>掌握命運的關鍵</vt:lpstr>
      <vt:lpstr>PowerPoint 簡報</vt:lpstr>
      <vt:lpstr>主宰命運的關鍵—心</vt:lpstr>
      <vt:lpstr>PowerPoint 簡報</vt:lpstr>
      <vt:lpstr>PowerPoint 簡報</vt:lpstr>
      <vt:lpstr>心念如何影響命運</vt:lpstr>
      <vt:lpstr>人際關係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天人親和的力量</vt:lpstr>
      <vt:lpstr>PowerPoint 簡報</vt:lpstr>
      <vt:lpstr>我命由我不由天</vt:lpstr>
      <vt:lpstr>PowerPoint 簡報</vt:lpstr>
    </vt:vector>
  </TitlesOfParts>
  <Company>C.M.T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我命由我不由天</dc:title>
  <dc:creator>class122002@yahoo.com.tw</dc:creator>
  <cp:lastModifiedBy>Kevin</cp:lastModifiedBy>
  <cp:revision>30</cp:revision>
  <dcterms:created xsi:type="dcterms:W3CDTF">2022-02-07T01:51:07Z</dcterms:created>
  <dcterms:modified xsi:type="dcterms:W3CDTF">2023-12-13T07:44:01Z</dcterms:modified>
</cp:coreProperties>
</file>