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7" r:id="rId3"/>
    <p:sldId id="309" r:id="rId4"/>
    <p:sldId id="310" r:id="rId5"/>
    <p:sldId id="328" r:id="rId6"/>
    <p:sldId id="329" r:id="rId7"/>
    <p:sldId id="321" r:id="rId8"/>
    <p:sldId id="322" r:id="rId9"/>
    <p:sldId id="323" r:id="rId10"/>
    <p:sldId id="333" r:id="rId11"/>
    <p:sldId id="324" r:id="rId12"/>
    <p:sldId id="325" r:id="rId13"/>
    <p:sldId id="326" r:id="rId14"/>
    <p:sldId id="330" r:id="rId15"/>
    <p:sldId id="331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9AA5"/>
    <a:srgbClr val="537680"/>
    <a:srgbClr val="B9AB6F"/>
    <a:srgbClr val="99987F"/>
    <a:srgbClr val="90A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66" autoAdjust="0"/>
  </p:normalViewPr>
  <p:slideViewPr>
    <p:cSldViewPr>
      <p:cViewPr varScale="1">
        <p:scale>
          <a:sx n="61" d="100"/>
          <a:sy n="61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62C5C-B476-4A54-B2CF-3C0A72D45D0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5E767F9-169E-4A93-9883-4F05ABA767E5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4000" dirty="0">
              <a:latin typeface="文鼎古印體" pitchFamily="49" charset="-120"/>
              <a:ea typeface="文鼎古印體" pitchFamily="49" charset="-120"/>
            </a:rPr>
            <a:t>善業</a:t>
          </a:r>
        </a:p>
      </dgm:t>
    </dgm:pt>
    <dgm:pt modelId="{DFD02BC1-12FE-4074-ABE4-18242614B5BB}" type="parTrans" cxnId="{B8AEF48A-7AD2-4AFD-AF89-547E831BECBB}">
      <dgm:prSet/>
      <dgm:spPr/>
      <dgm:t>
        <a:bodyPr/>
        <a:lstStyle/>
        <a:p>
          <a:endParaRPr lang="zh-TW" altLang="en-US"/>
        </a:p>
      </dgm:t>
    </dgm:pt>
    <dgm:pt modelId="{9DD1EDFF-3D5C-46E2-A4E9-0D15AE4504D5}" type="sibTrans" cxnId="{B8AEF48A-7AD2-4AFD-AF89-547E831BECBB}">
      <dgm:prSet custT="1"/>
      <dgm:spPr>
        <a:solidFill>
          <a:srgbClr val="759AA5"/>
        </a:solidFill>
      </dgm:spPr>
      <dgm:t>
        <a:bodyPr/>
        <a:lstStyle/>
        <a:p>
          <a:endParaRPr lang="zh-TW" altLang="en-US" sz="3200"/>
        </a:p>
      </dgm:t>
    </dgm:pt>
    <dgm:pt modelId="{161CD004-7338-4AC5-8D19-F301B4DE683D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4000" dirty="0">
              <a:latin typeface="文鼎古印體" pitchFamily="49" charset="-120"/>
              <a:ea typeface="文鼎古印體" pitchFamily="49" charset="-120"/>
            </a:rPr>
            <a:t>善果</a:t>
          </a:r>
        </a:p>
      </dgm:t>
    </dgm:pt>
    <dgm:pt modelId="{9BF6CCC1-60CB-4ECE-8CCB-757724192A53}" type="parTrans" cxnId="{1219239F-D9FB-499D-B1EA-36C9EBFB7CFE}">
      <dgm:prSet/>
      <dgm:spPr/>
      <dgm:t>
        <a:bodyPr/>
        <a:lstStyle/>
        <a:p>
          <a:endParaRPr lang="zh-TW" altLang="en-US"/>
        </a:p>
      </dgm:t>
    </dgm:pt>
    <dgm:pt modelId="{B5645E03-7242-4222-8D59-1DDCB6166E6B}" type="sibTrans" cxnId="{1219239F-D9FB-499D-B1EA-36C9EBFB7CFE}">
      <dgm:prSet/>
      <dgm:spPr/>
      <dgm:t>
        <a:bodyPr/>
        <a:lstStyle/>
        <a:p>
          <a:endParaRPr lang="zh-TW" altLang="en-US"/>
        </a:p>
      </dgm:t>
    </dgm:pt>
    <dgm:pt modelId="{4249B6E4-1EC1-4B9B-8DCB-16223F211730}" type="pres">
      <dgm:prSet presAssocID="{7C562C5C-B476-4A54-B2CF-3C0A72D45D0D}" presName="Name0" presStyleCnt="0">
        <dgm:presLayoutVars>
          <dgm:dir/>
          <dgm:resizeHandles val="exact"/>
        </dgm:presLayoutVars>
      </dgm:prSet>
      <dgm:spPr/>
    </dgm:pt>
    <dgm:pt modelId="{5E037A27-C6F5-4E7C-8769-CFF319FCE312}" type="pres">
      <dgm:prSet presAssocID="{15E767F9-169E-4A93-9883-4F05ABA767E5}" presName="node" presStyleLbl="node1" presStyleIdx="0" presStyleCnt="2" custScaleX="59797" custScaleY="57191">
        <dgm:presLayoutVars>
          <dgm:bulletEnabled val="1"/>
        </dgm:presLayoutVars>
      </dgm:prSet>
      <dgm:spPr/>
    </dgm:pt>
    <dgm:pt modelId="{5C4C2CAC-B616-47ED-B62E-377B33E119DE}" type="pres">
      <dgm:prSet presAssocID="{9DD1EDFF-3D5C-46E2-A4E9-0D15AE4504D5}" presName="sibTrans" presStyleLbl="sibTrans2D1" presStyleIdx="0" presStyleCnt="1" custScaleX="70254" custScaleY="56974"/>
      <dgm:spPr/>
    </dgm:pt>
    <dgm:pt modelId="{B2DE25F0-ADB6-43D5-8E1F-29589B1FEB53}" type="pres">
      <dgm:prSet presAssocID="{9DD1EDFF-3D5C-46E2-A4E9-0D15AE4504D5}" presName="connectorText" presStyleLbl="sibTrans2D1" presStyleIdx="0" presStyleCnt="1"/>
      <dgm:spPr/>
    </dgm:pt>
    <dgm:pt modelId="{F6B04D06-FBF6-4BC1-9326-C35AF7DA8AFB}" type="pres">
      <dgm:prSet presAssocID="{161CD004-7338-4AC5-8D19-F301B4DE683D}" presName="node" presStyleLbl="node1" presStyleIdx="1" presStyleCnt="2" custScaleX="61961" custScaleY="63003">
        <dgm:presLayoutVars>
          <dgm:bulletEnabled val="1"/>
        </dgm:presLayoutVars>
      </dgm:prSet>
      <dgm:spPr/>
    </dgm:pt>
  </dgm:ptLst>
  <dgm:cxnLst>
    <dgm:cxn modelId="{08E69C25-CB70-43F7-93FF-1147E0C0C1DC}" type="presOf" srcId="{15E767F9-169E-4A93-9883-4F05ABA767E5}" destId="{5E037A27-C6F5-4E7C-8769-CFF319FCE312}" srcOrd="0" destOrd="0" presId="urn:microsoft.com/office/officeart/2005/8/layout/process1"/>
    <dgm:cxn modelId="{5BA10F2A-A96C-4FB5-98BF-E5B16B082229}" type="presOf" srcId="{7C562C5C-B476-4A54-B2CF-3C0A72D45D0D}" destId="{4249B6E4-1EC1-4B9B-8DCB-16223F211730}" srcOrd="0" destOrd="0" presId="urn:microsoft.com/office/officeart/2005/8/layout/process1"/>
    <dgm:cxn modelId="{0D44F25E-4A85-405C-AA34-41AD7C3034ED}" type="presOf" srcId="{9DD1EDFF-3D5C-46E2-A4E9-0D15AE4504D5}" destId="{5C4C2CAC-B616-47ED-B62E-377B33E119DE}" srcOrd="0" destOrd="0" presId="urn:microsoft.com/office/officeart/2005/8/layout/process1"/>
    <dgm:cxn modelId="{BE2CD665-3C38-425A-959A-B911BDEA9FEC}" type="presOf" srcId="{9DD1EDFF-3D5C-46E2-A4E9-0D15AE4504D5}" destId="{B2DE25F0-ADB6-43D5-8E1F-29589B1FEB53}" srcOrd="1" destOrd="0" presId="urn:microsoft.com/office/officeart/2005/8/layout/process1"/>
    <dgm:cxn modelId="{B8AEF48A-7AD2-4AFD-AF89-547E831BECBB}" srcId="{7C562C5C-B476-4A54-B2CF-3C0A72D45D0D}" destId="{15E767F9-169E-4A93-9883-4F05ABA767E5}" srcOrd="0" destOrd="0" parTransId="{DFD02BC1-12FE-4074-ABE4-18242614B5BB}" sibTransId="{9DD1EDFF-3D5C-46E2-A4E9-0D15AE4504D5}"/>
    <dgm:cxn modelId="{92BF0494-F77C-4957-BCC2-6B433DB263CE}" type="presOf" srcId="{161CD004-7338-4AC5-8D19-F301B4DE683D}" destId="{F6B04D06-FBF6-4BC1-9326-C35AF7DA8AFB}" srcOrd="0" destOrd="0" presId="urn:microsoft.com/office/officeart/2005/8/layout/process1"/>
    <dgm:cxn modelId="{1219239F-D9FB-499D-B1EA-36C9EBFB7CFE}" srcId="{7C562C5C-B476-4A54-B2CF-3C0A72D45D0D}" destId="{161CD004-7338-4AC5-8D19-F301B4DE683D}" srcOrd="1" destOrd="0" parTransId="{9BF6CCC1-60CB-4ECE-8CCB-757724192A53}" sibTransId="{B5645E03-7242-4222-8D59-1DDCB6166E6B}"/>
    <dgm:cxn modelId="{E1FFECE8-EBA6-41C2-A37E-E8C9AE5CCEA1}" type="presParOf" srcId="{4249B6E4-1EC1-4B9B-8DCB-16223F211730}" destId="{5E037A27-C6F5-4E7C-8769-CFF319FCE312}" srcOrd="0" destOrd="0" presId="urn:microsoft.com/office/officeart/2005/8/layout/process1"/>
    <dgm:cxn modelId="{F9842B5A-4E9D-4D79-B1D3-B3DB0DE078D8}" type="presParOf" srcId="{4249B6E4-1EC1-4B9B-8DCB-16223F211730}" destId="{5C4C2CAC-B616-47ED-B62E-377B33E119DE}" srcOrd="1" destOrd="0" presId="urn:microsoft.com/office/officeart/2005/8/layout/process1"/>
    <dgm:cxn modelId="{2F049979-647A-4FC5-BCDC-25478BF4DBB4}" type="presParOf" srcId="{5C4C2CAC-B616-47ED-B62E-377B33E119DE}" destId="{B2DE25F0-ADB6-43D5-8E1F-29589B1FEB53}" srcOrd="0" destOrd="0" presId="urn:microsoft.com/office/officeart/2005/8/layout/process1"/>
    <dgm:cxn modelId="{6AF2A247-6D0A-4B90-8EBE-27F6CEE71354}" type="presParOf" srcId="{4249B6E4-1EC1-4B9B-8DCB-16223F211730}" destId="{F6B04D06-FBF6-4BC1-9326-C35AF7DA8AF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62C5C-B476-4A54-B2CF-3C0A72D45D0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5E767F9-169E-4A93-9883-4F05ABA767E5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4000" dirty="0">
              <a:latin typeface="文鼎古印體" pitchFamily="49" charset="-120"/>
              <a:ea typeface="文鼎古印體" pitchFamily="49" charset="-120"/>
            </a:rPr>
            <a:t>惡業</a:t>
          </a:r>
        </a:p>
      </dgm:t>
    </dgm:pt>
    <dgm:pt modelId="{DFD02BC1-12FE-4074-ABE4-18242614B5BB}" type="parTrans" cxnId="{B8AEF48A-7AD2-4AFD-AF89-547E831BECBB}">
      <dgm:prSet/>
      <dgm:spPr/>
      <dgm:t>
        <a:bodyPr/>
        <a:lstStyle/>
        <a:p>
          <a:endParaRPr lang="zh-TW" altLang="en-US"/>
        </a:p>
      </dgm:t>
    </dgm:pt>
    <dgm:pt modelId="{9DD1EDFF-3D5C-46E2-A4E9-0D15AE4504D5}" type="sibTrans" cxnId="{B8AEF48A-7AD2-4AFD-AF89-547E831BECBB}">
      <dgm:prSet custT="1"/>
      <dgm:spPr>
        <a:solidFill>
          <a:srgbClr val="759AA5"/>
        </a:solidFill>
      </dgm:spPr>
      <dgm:t>
        <a:bodyPr/>
        <a:lstStyle/>
        <a:p>
          <a:endParaRPr lang="zh-TW" altLang="en-US" sz="3200"/>
        </a:p>
      </dgm:t>
    </dgm:pt>
    <dgm:pt modelId="{161CD004-7338-4AC5-8D19-F301B4DE683D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4000" dirty="0">
              <a:latin typeface="文鼎古印體" pitchFamily="49" charset="-120"/>
              <a:ea typeface="文鼎古印體" pitchFamily="49" charset="-120"/>
            </a:rPr>
            <a:t>惡果</a:t>
          </a:r>
        </a:p>
      </dgm:t>
    </dgm:pt>
    <dgm:pt modelId="{9BF6CCC1-60CB-4ECE-8CCB-757724192A53}" type="parTrans" cxnId="{1219239F-D9FB-499D-B1EA-36C9EBFB7CFE}">
      <dgm:prSet/>
      <dgm:spPr/>
      <dgm:t>
        <a:bodyPr/>
        <a:lstStyle/>
        <a:p>
          <a:endParaRPr lang="zh-TW" altLang="en-US"/>
        </a:p>
      </dgm:t>
    </dgm:pt>
    <dgm:pt modelId="{B5645E03-7242-4222-8D59-1DDCB6166E6B}" type="sibTrans" cxnId="{1219239F-D9FB-499D-B1EA-36C9EBFB7CFE}">
      <dgm:prSet/>
      <dgm:spPr/>
      <dgm:t>
        <a:bodyPr/>
        <a:lstStyle/>
        <a:p>
          <a:endParaRPr lang="zh-TW" altLang="en-US"/>
        </a:p>
      </dgm:t>
    </dgm:pt>
    <dgm:pt modelId="{4249B6E4-1EC1-4B9B-8DCB-16223F211730}" type="pres">
      <dgm:prSet presAssocID="{7C562C5C-B476-4A54-B2CF-3C0A72D45D0D}" presName="Name0" presStyleCnt="0">
        <dgm:presLayoutVars>
          <dgm:dir/>
          <dgm:resizeHandles val="exact"/>
        </dgm:presLayoutVars>
      </dgm:prSet>
      <dgm:spPr/>
    </dgm:pt>
    <dgm:pt modelId="{5E037A27-C6F5-4E7C-8769-CFF319FCE312}" type="pres">
      <dgm:prSet presAssocID="{15E767F9-169E-4A93-9883-4F05ABA767E5}" presName="node" presStyleLbl="node1" presStyleIdx="0" presStyleCnt="2" custScaleX="59797" custScaleY="57191" custLinFactNeighborX="-10" custLinFactNeighborY="7960">
        <dgm:presLayoutVars>
          <dgm:bulletEnabled val="1"/>
        </dgm:presLayoutVars>
      </dgm:prSet>
      <dgm:spPr/>
    </dgm:pt>
    <dgm:pt modelId="{5C4C2CAC-B616-47ED-B62E-377B33E119DE}" type="pres">
      <dgm:prSet presAssocID="{9DD1EDFF-3D5C-46E2-A4E9-0D15AE4504D5}" presName="sibTrans" presStyleLbl="sibTrans2D1" presStyleIdx="0" presStyleCnt="1" custScaleX="70254" custScaleY="56974"/>
      <dgm:spPr/>
    </dgm:pt>
    <dgm:pt modelId="{B2DE25F0-ADB6-43D5-8E1F-29589B1FEB53}" type="pres">
      <dgm:prSet presAssocID="{9DD1EDFF-3D5C-46E2-A4E9-0D15AE4504D5}" presName="connectorText" presStyleLbl="sibTrans2D1" presStyleIdx="0" presStyleCnt="1"/>
      <dgm:spPr/>
    </dgm:pt>
    <dgm:pt modelId="{F6B04D06-FBF6-4BC1-9326-C35AF7DA8AFB}" type="pres">
      <dgm:prSet presAssocID="{161CD004-7338-4AC5-8D19-F301B4DE683D}" presName="node" presStyleLbl="node1" presStyleIdx="1" presStyleCnt="2" custScaleX="61961" custScaleY="63003" custLinFactNeighborY="5797">
        <dgm:presLayoutVars>
          <dgm:bulletEnabled val="1"/>
        </dgm:presLayoutVars>
      </dgm:prSet>
      <dgm:spPr/>
    </dgm:pt>
  </dgm:ptLst>
  <dgm:cxnLst>
    <dgm:cxn modelId="{7E9DCC09-7779-4AC7-917C-C0C08B2F1B4F}" type="presOf" srcId="{9DD1EDFF-3D5C-46E2-A4E9-0D15AE4504D5}" destId="{B2DE25F0-ADB6-43D5-8E1F-29589B1FEB53}" srcOrd="1" destOrd="0" presId="urn:microsoft.com/office/officeart/2005/8/layout/process1"/>
    <dgm:cxn modelId="{EE9AD71F-CA66-4CAB-8FDD-32E5E96882E7}" type="presOf" srcId="{161CD004-7338-4AC5-8D19-F301B4DE683D}" destId="{F6B04D06-FBF6-4BC1-9326-C35AF7DA8AFB}" srcOrd="0" destOrd="0" presId="urn:microsoft.com/office/officeart/2005/8/layout/process1"/>
    <dgm:cxn modelId="{EBB4A55B-06AF-47ED-8D8E-13CFF2C6D2AB}" type="presOf" srcId="{15E767F9-169E-4A93-9883-4F05ABA767E5}" destId="{5E037A27-C6F5-4E7C-8769-CFF319FCE312}" srcOrd="0" destOrd="0" presId="urn:microsoft.com/office/officeart/2005/8/layout/process1"/>
    <dgm:cxn modelId="{45916C7B-E117-4E2F-B3B2-6A37B437CCAC}" type="presOf" srcId="{9DD1EDFF-3D5C-46E2-A4E9-0D15AE4504D5}" destId="{5C4C2CAC-B616-47ED-B62E-377B33E119DE}" srcOrd="0" destOrd="0" presId="urn:microsoft.com/office/officeart/2005/8/layout/process1"/>
    <dgm:cxn modelId="{B8AEF48A-7AD2-4AFD-AF89-547E831BECBB}" srcId="{7C562C5C-B476-4A54-B2CF-3C0A72D45D0D}" destId="{15E767F9-169E-4A93-9883-4F05ABA767E5}" srcOrd="0" destOrd="0" parTransId="{DFD02BC1-12FE-4074-ABE4-18242614B5BB}" sibTransId="{9DD1EDFF-3D5C-46E2-A4E9-0D15AE4504D5}"/>
    <dgm:cxn modelId="{1219239F-D9FB-499D-B1EA-36C9EBFB7CFE}" srcId="{7C562C5C-B476-4A54-B2CF-3C0A72D45D0D}" destId="{161CD004-7338-4AC5-8D19-F301B4DE683D}" srcOrd="1" destOrd="0" parTransId="{9BF6CCC1-60CB-4ECE-8CCB-757724192A53}" sibTransId="{B5645E03-7242-4222-8D59-1DDCB6166E6B}"/>
    <dgm:cxn modelId="{40CD7AAA-29EA-4EE2-BA8C-169AF3D0A5A2}" type="presOf" srcId="{7C562C5C-B476-4A54-B2CF-3C0A72D45D0D}" destId="{4249B6E4-1EC1-4B9B-8DCB-16223F211730}" srcOrd="0" destOrd="0" presId="urn:microsoft.com/office/officeart/2005/8/layout/process1"/>
    <dgm:cxn modelId="{5499F6BD-F0D4-481F-AA98-63E6928167EC}" type="presParOf" srcId="{4249B6E4-1EC1-4B9B-8DCB-16223F211730}" destId="{5E037A27-C6F5-4E7C-8769-CFF319FCE312}" srcOrd="0" destOrd="0" presId="urn:microsoft.com/office/officeart/2005/8/layout/process1"/>
    <dgm:cxn modelId="{D9A2D9D7-12CF-4A4F-A20A-834B8A3DEE8B}" type="presParOf" srcId="{4249B6E4-1EC1-4B9B-8DCB-16223F211730}" destId="{5C4C2CAC-B616-47ED-B62E-377B33E119DE}" srcOrd="1" destOrd="0" presId="urn:microsoft.com/office/officeart/2005/8/layout/process1"/>
    <dgm:cxn modelId="{CAB5FE6D-5AF4-4ACB-B107-E3E08F429C9D}" type="presParOf" srcId="{5C4C2CAC-B616-47ED-B62E-377B33E119DE}" destId="{B2DE25F0-ADB6-43D5-8E1F-29589B1FEB53}" srcOrd="0" destOrd="0" presId="urn:microsoft.com/office/officeart/2005/8/layout/process1"/>
    <dgm:cxn modelId="{1395CCA1-AFFD-45BA-925F-9A7EE4A3B4DB}" type="presParOf" srcId="{4249B6E4-1EC1-4B9B-8DCB-16223F211730}" destId="{F6B04D06-FBF6-4BC1-9326-C35AF7DA8AF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C1741B-37DE-4CC9-AD6A-14A9F90815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7B3C4C2-D7E0-45E7-947A-6DB5DFFF4EE8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4000" dirty="0">
              <a:solidFill>
                <a:srgbClr val="FF0000"/>
              </a:solidFill>
              <a:latin typeface="文鼎勘亭流" pitchFamily="49" charset="-120"/>
              <a:ea typeface="文鼎勘亭流" pitchFamily="49" charset="-120"/>
            </a:rPr>
            <a:t>長相</a:t>
          </a:r>
        </a:p>
      </dgm:t>
    </dgm:pt>
    <dgm:pt modelId="{148CD468-9EF9-4F4A-B43A-795106E75BA9}" type="parTrans" cxnId="{BFDE9CA2-6257-495D-9C65-D8AB3F53A530}">
      <dgm:prSet/>
      <dgm:spPr/>
      <dgm:t>
        <a:bodyPr/>
        <a:lstStyle/>
        <a:p>
          <a:endParaRPr lang="zh-TW" altLang="en-US"/>
        </a:p>
      </dgm:t>
    </dgm:pt>
    <dgm:pt modelId="{2A379A2A-B03A-43B5-B660-C72BCBA53F15}" type="sibTrans" cxnId="{BFDE9CA2-6257-495D-9C65-D8AB3F53A530}">
      <dgm:prSet/>
      <dgm:spPr/>
      <dgm:t>
        <a:bodyPr/>
        <a:lstStyle/>
        <a:p>
          <a:endParaRPr lang="zh-TW" altLang="en-US"/>
        </a:p>
      </dgm:t>
    </dgm:pt>
    <dgm:pt modelId="{541E2315-CFCA-47D7-92ED-001759FA6E14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4000" dirty="0">
              <a:solidFill>
                <a:srgbClr val="FF0000"/>
              </a:solidFill>
              <a:latin typeface="文鼎勘亭流" pitchFamily="49" charset="-120"/>
              <a:ea typeface="文鼎勘亭流" pitchFamily="49" charset="-120"/>
            </a:rPr>
            <a:t>習性</a:t>
          </a:r>
        </a:p>
      </dgm:t>
    </dgm:pt>
    <dgm:pt modelId="{35757DC9-0A00-4045-90E7-2BBC3D324073}" type="parTrans" cxnId="{488DDE8D-FFAD-42A0-94E1-85303752597C}">
      <dgm:prSet/>
      <dgm:spPr/>
      <dgm:t>
        <a:bodyPr/>
        <a:lstStyle/>
        <a:p>
          <a:endParaRPr lang="zh-TW" altLang="en-US"/>
        </a:p>
      </dgm:t>
    </dgm:pt>
    <dgm:pt modelId="{0CA8B2CF-09DB-4ED3-B1F4-26233215F8AA}" type="sibTrans" cxnId="{488DDE8D-FFAD-42A0-94E1-85303752597C}">
      <dgm:prSet/>
      <dgm:spPr/>
      <dgm:t>
        <a:bodyPr/>
        <a:lstStyle/>
        <a:p>
          <a:endParaRPr lang="zh-TW" altLang="en-US"/>
        </a:p>
      </dgm:t>
    </dgm:pt>
    <dgm:pt modelId="{7FFAB950-7C3D-4398-9B8D-74FEAAFDF114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4000" dirty="0">
              <a:solidFill>
                <a:srgbClr val="FF0000"/>
              </a:solidFill>
              <a:latin typeface="文鼎勘亭流" pitchFamily="49" charset="-120"/>
              <a:ea typeface="文鼎勘亭流" pitchFamily="49" charset="-120"/>
            </a:rPr>
            <a:t>專長</a:t>
          </a:r>
        </a:p>
      </dgm:t>
    </dgm:pt>
    <dgm:pt modelId="{FDAFBCB0-B65C-4356-96F5-2F80C590C9DA}" type="parTrans" cxnId="{DBB6D2A0-DFC5-4C70-B250-779ACE46BFC8}">
      <dgm:prSet/>
      <dgm:spPr/>
      <dgm:t>
        <a:bodyPr/>
        <a:lstStyle/>
        <a:p>
          <a:endParaRPr lang="zh-TW" altLang="en-US"/>
        </a:p>
      </dgm:t>
    </dgm:pt>
    <dgm:pt modelId="{1A344068-B290-4F5E-BC25-EA5917A69931}" type="sibTrans" cxnId="{DBB6D2A0-DFC5-4C70-B250-779ACE46BFC8}">
      <dgm:prSet/>
      <dgm:spPr/>
      <dgm:t>
        <a:bodyPr/>
        <a:lstStyle/>
        <a:p>
          <a:endParaRPr lang="zh-TW" altLang="en-US"/>
        </a:p>
      </dgm:t>
    </dgm:pt>
    <dgm:pt modelId="{CDB88FBE-E8D4-4378-A5D9-B901EC40D814}" type="pres">
      <dgm:prSet presAssocID="{9CC1741B-37DE-4CC9-AD6A-14A9F9081553}" presName="Name0" presStyleCnt="0">
        <dgm:presLayoutVars>
          <dgm:dir/>
          <dgm:resizeHandles val="exact"/>
        </dgm:presLayoutVars>
      </dgm:prSet>
      <dgm:spPr/>
    </dgm:pt>
    <dgm:pt modelId="{A858F363-89AF-41B7-B55C-1FB6AA61CFC8}" type="pres">
      <dgm:prSet presAssocID="{27B3C4C2-D7E0-45E7-947A-6DB5DFFF4EE8}" presName="node" presStyleLbl="node1" presStyleIdx="0" presStyleCnt="3">
        <dgm:presLayoutVars>
          <dgm:bulletEnabled val="1"/>
        </dgm:presLayoutVars>
      </dgm:prSet>
      <dgm:spPr/>
    </dgm:pt>
    <dgm:pt modelId="{8998D5ED-A942-48DA-BF13-AD5E4CDC65E4}" type="pres">
      <dgm:prSet presAssocID="{2A379A2A-B03A-43B5-B660-C72BCBA53F15}" presName="sibTrans" presStyleLbl="sibTrans2D1" presStyleIdx="0" presStyleCnt="2"/>
      <dgm:spPr/>
    </dgm:pt>
    <dgm:pt modelId="{A8085396-86D7-4ABB-9572-C6B9805181CE}" type="pres">
      <dgm:prSet presAssocID="{2A379A2A-B03A-43B5-B660-C72BCBA53F15}" presName="connectorText" presStyleLbl="sibTrans2D1" presStyleIdx="0" presStyleCnt="2"/>
      <dgm:spPr/>
    </dgm:pt>
    <dgm:pt modelId="{1D3F912D-D473-4500-ABAF-45E5C72F2AFE}" type="pres">
      <dgm:prSet presAssocID="{541E2315-CFCA-47D7-92ED-001759FA6E14}" presName="node" presStyleLbl="node1" presStyleIdx="1" presStyleCnt="3">
        <dgm:presLayoutVars>
          <dgm:bulletEnabled val="1"/>
        </dgm:presLayoutVars>
      </dgm:prSet>
      <dgm:spPr/>
    </dgm:pt>
    <dgm:pt modelId="{48D43F7F-1A77-4172-87C6-7ED3DF53FE2A}" type="pres">
      <dgm:prSet presAssocID="{0CA8B2CF-09DB-4ED3-B1F4-26233215F8AA}" presName="sibTrans" presStyleLbl="sibTrans2D1" presStyleIdx="1" presStyleCnt="2"/>
      <dgm:spPr/>
    </dgm:pt>
    <dgm:pt modelId="{118D2312-127A-44C6-A6E4-B3A3A99BFFD2}" type="pres">
      <dgm:prSet presAssocID="{0CA8B2CF-09DB-4ED3-B1F4-26233215F8AA}" presName="connectorText" presStyleLbl="sibTrans2D1" presStyleIdx="1" presStyleCnt="2"/>
      <dgm:spPr/>
    </dgm:pt>
    <dgm:pt modelId="{4073AB79-5D6D-4EED-A05B-0EFEA0B41DF1}" type="pres">
      <dgm:prSet presAssocID="{7FFAB950-7C3D-4398-9B8D-74FEAAFDF114}" presName="node" presStyleLbl="node1" presStyleIdx="2" presStyleCnt="3">
        <dgm:presLayoutVars>
          <dgm:bulletEnabled val="1"/>
        </dgm:presLayoutVars>
      </dgm:prSet>
      <dgm:spPr/>
    </dgm:pt>
  </dgm:ptLst>
  <dgm:cxnLst>
    <dgm:cxn modelId="{06001100-E75F-49DF-AD4C-A5BC69CE3B5E}" type="presOf" srcId="{9CC1741B-37DE-4CC9-AD6A-14A9F9081553}" destId="{CDB88FBE-E8D4-4378-A5D9-B901EC40D814}" srcOrd="0" destOrd="0" presId="urn:microsoft.com/office/officeart/2005/8/layout/process1"/>
    <dgm:cxn modelId="{BE873C4D-9912-402A-BB41-E5A93BE83907}" type="presOf" srcId="{2A379A2A-B03A-43B5-B660-C72BCBA53F15}" destId="{8998D5ED-A942-48DA-BF13-AD5E4CDC65E4}" srcOrd="0" destOrd="0" presId="urn:microsoft.com/office/officeart/2005/8/layout/process1"/>
    <dgm:cxn modelId="{EA45BE82-4DD2-4042-BEBC-47D086D82C24}" type="presOf" srcId="{541E2315-CFCA-47D7-92ED-001759FA6E14}" destId="{1D3F912D-D473-4500-ABAF-45E5C72F2AFE}" srcOrd="0" destOrd="0" presId="urn:microsoft.com/office/officeart/2005/8/layout/process1"/>
    <dgm:cxn modelId="{488DDE8D-FFAD-42A0-94E1-85303752597C}" srcId="{9CC1741B-37DE-4CC9-AD6A-14A9F9081553}" destId="{541E2315-CFCA-47D7-92ED-001759FA6E14}" srcOrd="1" destOrd="0" parTransId="{35757DC9-0A00-4045-90E7-2BBC3D324073}" sibTransId="{0CA8B2CF-09DB-4ED3-B1F4-26233215F8AA}"/>
    <dgm:cxn modelId="{DBB6D2A0-DFC5-4C70-B250-779ACE46BFC8}" srcId="{9CC1741B-37DE-4CC9-AD6A-14A9F9081553}" destId="{7FFAB950-7C3D-4398-9B8D-74FEAAFDF114}" srcOrd="2" destOrd="0" parTransId="{FDAFBCB0-B65C-4356-96F5-2F80C590C9DA}" sibTransId="{1A344068-B290-4F5E-BC25-EA5917A69931}"/>
    <dgm:cxn modelId="{BFDE9CA2-6257-495D-9C65-D8AB3F53A530}" srcId="{9CC1741B-37DE-4CC9-AD6A-14A9F9081553}" destId="{27B3C4C2-D7E0-45E7-947A-6DB5DFFF4EE8}" srcOrd="0" destOrd="0" parTransId="{148CD468-9EF9-4F4A-B43A-795106E75BA9}" sibTransId="{2A379A2A-B03A-43B5-B660-C72BCBA53F15}"/>
    <dgm:cxn modelId="{DB3F14B7-3832-4918-9B74-4EA265A968D2}" type="presOf" srcId="{2A379A2A-B03A-43B5-B660-C72BCBA53F15}" destId="{A8085396-86D7-4ABB-9572-C6B9805181CE}" srcOrd="1" destOrd="0" presId="urn:microsoft.com/office/officeart/2005/8/layout/process1"/>
    <dgm:cxn modelId="{9C2934C0-7DF0-4878-85F3-E7937DDF3403}" type="presOf" srcId="{0CA8B2CF-09DB-4ED3-B1F4-26233215F8AA}" destId="{48D43F7F-1A77-4172-87C6-7ED3DF53FE2A}" srcOrd="0" destOrd="0" presId="urn:microsoft.com/office/officeart/2005/8/layout/process1"/>
    <dgm:cxn modelId="{A4826DE9-7A6F-4D4C-845A-EE1D7D44C4C9}" type="presOf" srcId="{27B3C4C2-D7E0-45E7-947A-6DB5DFFF4EE8}" destId="{A858F363-89AF-41B7-B55C-1FB6AA61CFC8}" srcOrd="0" destOrd="0" presId="urn:microsoft.com/office/officeart/2005/8/layout/process1"/>
    <dgm:cxn modelId="{5490BDF7-0305-4DD9-9339-09F9C227A3F4}" type="presOf" srcId="{0CA8B2CF-09DB-4ED3-B1F4-26233215F8AA}" destId="{118D2312-127A-44C6-A6E4-B3A3A99BFFD2}" srcOrd="1" destOrd="0" presId="urn:microsoft.com/office/officeart/2005/8/layout/process1"/>
    <dgm:cxn modelId="{8F3D8AFB-1776-4B47-9B39-A4EF7C154670}" type="presOf" srcId="{7FFAB950-7C3D-4398-9B8D-74FEAAFDF114}" destId="{4073AB79-5D6D-4EED-A05B-0EFEA0B41DF1}" srcOrd="0" destOrd="0" presId="urn:microsoft.com/office/officeart/2005/8/layout/process1"/>
    <dgm:cxn modelId="{7E37213E-3C00-4C38-8A80-5F9F8ED68F1B}" type="presParOf" srcId="{CDB88FBE-E8D4-4378-A5D9-B901EC40D814}" destId="{A858F363-89AF-41B7-B55C-1FB6AA61CFC8}" srcOrd="0" destOrd="0" presId="urn:microsoft.com/office/officeart/2005/8/layout/process1"/>
    <dgm:cxn modelId="{C7345007-96A2-4D14-962D-65F9DC3AA3DB}" type="presParOf" srcId="{CDB88FBE-E8D4-4378-A5D9-B901EC40D814}" destId="{8998D5ED-A942-48DA-BF13-AD5E4CDC65E4}" srcOrd="1" destOrd="0" presId="urn:microsoft.com/office/officeart/2005/8/layout/process1"/>
    <dgm:cxn modelId="{9252E3A5-AFE9-4A29-A543-0C40995148B2}" type="presParOf" srcId="{8998D5ED-A942-48DA-BF13-AD5E4CDC65E4}" destId="{A8085396-86D7-4ABB-9572-C6B9805181CE}" srcOrd="0" destOrd="0" presId="urn:microsoft.com/office/officeart/2005/8/layout/process1"/>
    <dgm:cxn modelId="{AE5E7156-B09D-4C39-9B68-9F24FFEC13E7}" type="presParOf" srcId="{CDB88FBE-E8D4-4378-A5D9-B901EC40D814}" destId="{1D3F912D-D473-4500-ABAF-45E5C72F2AFE}" srcOrd="2" destOrd="0" presId="urn:microsoft.com/office/officeart/2005/8/layout/process1"/>
    <dgm:cxn modelId="{3684C2DE-BF9C-45AC-BF8E-19E4DD64C240}" type="presParOf" srcId="{CDB88FBE-E8D4-4378-A5D9-B901EC40D814}" destId="{48D43F7F-1A77-4172-87C6-7ED3DF53FE2A}" srcOrd="3" destOrd="0" presId="urn:microsoft.com/office/officeart/2005/8/layout/process1"/>
    <dgm:cxn modelId="{99643087-D4F9-400E-A787-682207118C26}" type="presParOf" srcId="{48D43F7F-1A77-4172-87C6-7ED3DF53FE2A}" destId="{118D2312-127A-44C6-A6E4-B3A3A99BFFD2}" srcOrd="0" destOrd="0" presId="urn:microsoft.com/office/officeart/2005/8/layout/process1"/>
    <dgm:cxn modelId="{CC4687CB-521B-4C58-AD01-7D45B99DA468}" type="presParOf" srcId="{CDB88FBE-E8D4-4378-A5D9-B901EC40D814}" destId="{4073AB79-5D6D-4EED-A05B-0EFEA0B41D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37A27-C6F5-4E7C-8769-CFF319FCE312}">
      <dsp:nvSpPr>
        <dsp:cNvPr id="0" name=""/>
        <dsp:cNvSpPr/>
      </dsp:nvSpPr>
      <dsp:spPr>
        <a:xfrm>
          <a:off x="157" y="223230"/>
          <a:ext cx="1654095" cy="993699"/>
        </a:xfrm>
        <a:prstGeom prst="roundRect">
          <a:avLst>
            <a:gd name="adj" fmla="val 1000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文鼎古印體" pitchFamily="49" charset="-120"/>
              <a:ea typeface="文鼎古印體" pitchFamily="49" charset="-120"/>
            </a:rPr>
            <a:t>善業</a:t>
          </a:r>
        </a:p>
      </dsp:txBody>
      <dsp:txXfrm>
        <a:off x="29261" y="252334"/>
        <a:ext cx="1595887" cy="935491"/>
      </dsp:txXfrm>
    </dsp:sp>
    <dsp:sp modelId="{5C4C2CAC-B616-47ED-B62E-377B33E119DE}">
      <dsp:nvSpPr>
        <dsp:cNvPr id="0" name=""/>
        <dsp:cNvSpPr/>
      </dsp:nvSpPr>
      <dsp:spPr>
        <a:xfrm>
          <a:off x="2018091" y="524655"/>
          <a:ext cx="411991" cy="390849"/>
        </a:xfrm>
        <a:prstGeom prst="rightArrow">
          <a:avLst>
            <a:gd name="adj1" fmla="val 60000"/>
            <a:gd name="adj2" fmla="val 50000"/>
          </a:avLst>
        </a:prstGeom>
        <a:solidFill>
          <a:srgbClr val="759A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200" kern="1200"/>
        </a:p>
      </dsp:txBody>
      <dsp:txXfrm>
        <a:off x="2018091" y="602825"/>
        <a:ext cx="294736" cy="234509"/>
      </dsp:txXfrm>
    </dsp:sp>
    <dsp:sp modelId="{F6B04D06-FBF6-4BC1-9326-C35AF7DA8AFB}">
      <dsp:nvSpPr>
        <dsp:cNvPr id="0" name=""/>
        <dsp:cNvSpPr/>
      </dsp:nvSpPr>
      <dsp:spPr>
        <a:xfrm>
          <a:off x="2760726" y="172738"/>
          <a:ext cx="1713956" cy="1094683"/>
        </a:xfrm>
        <a:prstGeom prst="roundRect">
          <a:avLst>
            <a:gd name="adj" fmla="val 1000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文鼎古印體" pitchFamily="49" charset="-120"/>
              <a:ea typeface="文鼎古印體" pitchFamily="49" charset="-120"/>
            </a:rPr>
            <a:t>善果</a:t>
          </a:r>
        </a:p>
      </dsp:txBody>
      <dsp:txXfrm>
        <a:off x="2792788" y="204800"/>
        <a:ext cx="1649832" cy="1030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37A27-C6F5-4E7C-8769-CFF319FCE312}">
      <dsp:nvSpPr>
        <dsp:cNvPr id="0" name=""/>
        <dsp:cNvSpPr/>
      </dsp:nvSpPr>
      <dsp:spPr>
        <a:xfrm>
          <a:off x="0" y="361536"/>
          <a:ext cx="1654095" cy="993699"/>
        </a:xfrm>
        <a:prstGeom prst="roundRect">
          <a:avLst>
            <a:gd name="adj" fmla="val 1000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文鼎古印體" pitchFamily="49" charset="-120"/>
              <a:ea typeface="文鼎古印體" pitchFamily="49" charset="-120"/>
            </a:rPr>
            <a:t>惡業</a:t>
          </a:r>
        </a:p>
      </dsp:txBody>
      <dsp:txXfrm>
        <a:off x="29104" y="390640"/>
        <a:ext cx="1595887" cy="935491"/>
      </dsp:txXfrm>
    </dsp:sp>
    <dsp:sp modelId="{5C4C2CAC-B616-47ED-B62E-377B33E119DE}">
      <dsp:nvSpPr>
        <dsp:cNvPr id="0" name=""/>
        <dsp:cNvSpPr/>
      </dsp:nvSpPr>
      <dsp:spPr>
        <a:xfrm rot="21553706">
          <a:off x="2017967" y="644147"/>
          <a:ext cx="412087" cy="390849"/>
        </a:xfrm>
        <a:prstGeom prst="rightArrow">
          <a:avLst>
            <a:gd name="adj1" fmla="val 60000"/>
            <a:gd name="adj2" fmla="val 50000"/>
          </a:avLst>
        </a:prstGeom>
        <a:solidFill>
          <a:srgbClr val="759A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200" kern="1200"/>
        </a:p>
      </dsp:txBody>
      <dsp:txXfrm>
        <a:off x="2017972" y="723106"/>
        <a:ext cx="294832" cy="234509"/>
      </dsp:txXfrm>
    </dsp:sp>
    <dsp:sp modelId="{F6B04D06-FBF6-4BC1-9326-C35AF7DA8AFB}">
      <dsp:nvSpPr>
        <dsp:cNvPr id="0" name=""/>
        <dsp:cNvSpPr/>
      </dsp:nvSpPr>
      <dsp:spPr>
        <a:xfrm>
          <a:off x="2760726" y="273461"/>
          <a:ext cx="1713956" cy="1094683"/>
        </a:xfrm>
        <a:prstGeom prst="roundRect">
          <a:avLst>
            <a:gd name="adj" fmla="val 1000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文鼎古印體" pitchFamily="49" charset="-120"/>
              <a:ea typeface="文鼎古印體" pitchFamily="49" charset="-120"/>
            </a:rPr>
            <a:t>惡果</a:t>
          </a:r>
        </a:p>
      </dsp:txBody>
      <dsp:txXfrm>
        <a:off x="2792788" y="305523"/>
        <a:ext cx="1649832" cy="1030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8F363-89AF-41B7-B55C-1FB6AA61CFC8}">
      <dsp:nvSpPr>
        <dsp:cNvPr id="0" name=""/>
        <dsp:cNvSpPr/>
      </dsp:nvSpPr>
      <dsp:spPr>
        <a:xfrm>
          <a:off x="5357" y="433167"/>
          <a:ext cx="1601390" cy="1005873"/>
        </a:xfrm>
        <a:prstGeom prst="roundRect">
          <a:avLst>
            <a:gd name="adj" fmla="val 1000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solidFill>
                <a:srgbClr val="FF0000"/>
              </a:solidFill>
              <a:latin typeface="文鼎勘亭流" pitchFamily="49" charset="-120"/>
              <a:ea typeface="文鼎勘亭流" pitchFamily="49" charset="-120"/>
            </a:rPr>
            <a:t>長相</a:t>
          </a:r>
        </a:p>
      </dsp:txBody>
      <dsp:txXfrm>
        <a:off x="34818" y="462628"/>
        <a:ext cx="1542468" cy="946951"/>
      </dsp:txXfrm>
    </dsp:sp>
    <dsp:sp modelId="{8998D5ED-A942-48DA-BF13-AD5E4CDC65E4}">
      <dsp:nvSpPr>
        <dsp:cNvPr id="0" name=""/>
        <dsp:cNvSpPr/>
      </dsp:nvSpPr>
      <dsp:spPr>
        <a:xfrm>
          <a:off x="1766887" y="73753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1766887" y="816960"/>
        <a:ext cx="237646" cy="238286"/>
      </dsp:txXfrm>
    </dsp:sp>
    <dsp:sp modelId="{1D3F912D-D473-4500-ABAF-45E5C72F2AFE}">
      <dsp:nvSpPr>
        <dsp:cNvPr id="0" name=""/>
        <dsp:cNvSpPr/>
      </dsp:nvSpPr>
      <dsp:spPr>
        <a:xfrm>
          <a:off x="2247304" y="433167"/>
          <a:ext cx="1601390" cy="1005873"/>
        </a:xfrm>
        <a:prstGeom prst="roundRect">
          <a:avLst>
            <a:gd name="adj" fmla="val 1000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solidFill>
                <a:srgbClr val="FF0000"/>
              </a:solidFill>
              <a:latin typeface="文鼎勘亭流" pitchFamily="49" charset="-120"/>
              <a:ea typeface="文鼎勘亭流" pitchFamily="49" charset="-120"/>
            </a:rPr>
            <a:t>習性</a:t>
          </a:r>
        </a:p>
      </dsp:txBody>
      <dsp:txXfrm>
        <a:off x="2276765" y="462628"/>
        <a:ext cx="1542468" cy="946951"/>
      </dsp:txXfrm>
    </dsp:sp>
    <dsp:sp modelId="{48D43F7F-1A77-4172-87C6-7ED3DF53FE2A}">
      <dsp:nvSpPr>
        <dsp:cNvPr id="0" name=""/>
        <dsp:cNvSpPr/>
      </dsp:nvSpPr>
      <dsp:spPr>
        <a:xfrm>
          <a:off x="4008834" y="73753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4008834" y="816960"/>
        <a:ext cx="237646" cy="238286"/>
      </dsp:txXfrm>
    </dsp:sp>
    <dsp:sp modelId="{4073AB79-5D6D-4EED-A05B-0EFEA0B41DF1}">
      <dsp:nvSpPr>
        <dsp:cNvPr id="0" name=""/>
        <dsp:cNvSpPr/>
      </dsp:nvSpPr>
      <dsp:spPr>
        <a:xfrm>
          <a:off x="4489251" y="433167"/>
          <a:ext cx="1601390" cy="1005873"/>
        </a:xfrm>
        <a:prstGeom prst="roundRect">
          <a:avLst>
            <a:gd name="adj" fmla="val 1000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solidFill>
                <a:srgbClr val="FF0000"/>
              </a:solidFill>
              <a:latin typeface="文鼎勘亭流" pitchFamily="49" charset="-120"/>
              <a:ea typeface="文鼎勘亭流" pitchFamily="49" charset="-120"/>
            </a:rPr>
            <a:t>專長</a:t>
          </a:r>
        </a:p>
      </dsp:txBody>
      <dsp:txXfrm>
        <a:off x="4518712" y="462628"/>
        <a:ext cx="1542468" cy="946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D161-0602-4C58-9C43-74456F6410A4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9896C-62D1-4B84-B83E-81456981B59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>
            <a:extLst>
              <a:ext uri="{FF2B5EF4-FFF2-40B4-BE49-F238E27FC236}">
                <a16:creationId xmlns:a16="http://schemas.microsoft.com/office/drawing/2014/main" id="{AD187183-1564-4341-8A76-8481E9795F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218E7E8A-EFAA-48DD-B767-0B757E114B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4000">
              <a:defRPr/>
            </a:pPr>
            <a:r>
              <a:rPr lang="zh-TW" altLang="zh-TW" b="1" dirty="0"/>
              <a:t>人能掌握自己的命運嗎？</a:t>
            </a:r>
            <a:endParaRPr lang="en-US" altLang="zh-TW" b="1" dirty="0"/>
          </a:p>
          <a:p>
            <a:pPr indent="324000">
              <a:defRPr/>
            </a:pPr>
            <a:r>
              <a:rPr lang="zh-TW" altLang="zh-TW" dirty="0"/>
              <a:t>面對此一問題，大多數人</a:t>
            </a:r>
            <a:r>
              <a:rPr lang="zh-TW" altLang="en-US" dirty="0"/>
              <a:t>都</a:t>
            </a:r>
            <a:r>
              <a:rPr lang="zh-TW" altLang="zh-TW" dirty="0"/>
              <a:t>搖頭，僅有少數人點頭。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25604" name="投影片編號版面配置區 3">
            <a:extLst>
              <a:ext uri="{FF2B5EF4-FFF2-40B4-BE49-F238E27FC236}">
                <a16:creationId xmlns:a16="http://schemas.microsoft.com/office/drawing/2014/main" id="{52B4B794-2BBB-407B-9545-970418E0F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BC7CA33-1048-4791-B23C-431B4E3A97F4}" type="slidenum">
              <a:rPr kumimoji="0" lang="zh-TW" altLang="en-US"/>
              <a:pPr/>
              <a:t>2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>
            <a:extLst>
              <a:ext uri="{FF2B5EF4-FFF2-40B4-BE49-F238E27FC236}">
                <a16:creationId xmlns:a16="http://schemas.microsoft.com/office/drawing/2014/main" id="{2C382909-273E-479A-9687-4A48675856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>
            <a:extLst>
              <a:ext uri="{FF2B5EF4-FFF2-40B4-BE49-F238E27FC236}">
                <a16:creationId xmlns:a16="http://schemas.microsoft.com/office/drawing/2014/main" id="{6B99B844-72AC-4934-99CD-8B9A566708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/>
              <a:t>據</a:t>
            </a:r>
            <a:r>
              <a:rPr lang="en-US" altLang="zh-TW"/>
              <a:t>《</a:t>
            </a:r>
            <a:r>
              <a:rPr lang="zh-TW" altLang="en-US"/>
              <a:t>回歸生命的原點</a:t>
            </a:r>
            <a:r>
              <a:rPr lang="en-US" altLang="zh-TW"/>
              <a:t>》</a:t>
            </a:r>
            <a:r>
              <a:rPr lang="zh-TW" altLang="en-US"/>
              <a:t>所言，人之長相、習性、專長，都受前世因果的影響：</a:t>
            </a:r>
            <a:endParaRPr lang="en-US" altLang="zh-TW"/>
          </a:p>
          <a:p>
            <a:pPr indent="323850"/>
            <a:r>
              <a:rPr lang="zh-TW" altLang="en-US"/>
              <a:t>◎習性</a:t>
            </a:r>
            <a:r>
              <a:rPr lang="en-US" altLang="zh-TW"/>
              <a:t>—</a:t>
            </a:r>
            <a:r>
              <a:rPr lang="zh-TW" altLang="en-US"/>
              <a:t>某人前世為豺狼</a:t>
            </a:r>
            <a:endParaRPr lang="en-US" altLang="zh-TW"/>
          </a:p>
          <a:p>
            <a:pPr indent="323850"/>
            <a:r>
              <a:rPr lang="zh-TW" altLang="en-US"/>
              <a:t>黎某</a:t>
            </a:r>
            <a:r>
              <a:rPr lang="en-US" altLang="zh-TW"/>
              <a:t>《</a:t>
            </a:r>
            <a:r>
              <a:rPr lang="zh-TW" altLang="en-US"/>
              <a:t>回歸生命的原點</a:t>
            </a:r>
            <a:r>
              <a:rPr lang="en-US" altLang="zh-TW"/>
              <a:t>》</a:t>
            </a:r>
            <a:r>
              <a:rPr lang="zh-TW" altLang="en-US"/>
              <a:t>：</a:t>
            </a:r>
          </a:p>
          <a:p>
            <a:pPr indent="323850"/>
            <a:r>
              <a:rPr lang="zh-TW" altLang="en-US"/>
              <a:t>筆者有這麼一位朋友，他吃飯的動作很特別，他總是喜歡伏在桌子上狼吞虎嚥的，食相很不雅觀。他的雙手健全，但就是不願意用手，寧願把雙手按住桌子，低著頭，把嘴伸入碗碟直接吃食，非常地乾淨俐落。</a:t>
            </a:r>
            <a:r>
              <a:rPr lang="en-US" altLang="zh-TW"/>
              <a:t>…</a:t>
            </a:r>
            <a:r>
              <a:rPr lang="zh-TW" altLang="en-US"/>
              <a:t>他特別嗜好吃肉，可謂無肉不歡，也從來不吃蔬菜，一吃就難受，就要吐。</a:t>
            </a:r>
            <a:r>
              <a:rPr lang="en-US" altLang="zh-TW"/>
              <a:t>…</a:t>
            </a:r>
            <a:r>
              <a:rPr lang="zh-TW" altLang="en-US"/>
              <a:t>後來他漸漸覺得自己太與眾不同了，就想改過來，但是不行，他實在沒辦法改變自己。他問我：「我為什麼是這個樣子？」我知道其中的因由，但是我沒有如實告訴他，因為他曾經生為豺狼，是在最近的上一輩子才從豺狼直接轉世為人。（</a:t>
            </a:r>
            <a:r>
              <a:rPr lang="en-US" altLang="zh-TW"/>
              <a:t>P.239</a:t>
            </a:r>
            <a:r>
              <a:rPr lang="zh-TW" altLang="en-US"/>
              <a:t>）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/>
              <a:t>◎專長</a:t>
            </a:r>
            <a:r>
              <a:rPr lang="en-US" altLang="zh-TW"/>
              <a:t>—</a:t>
            </a:r>
            <a:r>
              <a:rPr lang="zh-TW" altLang="en-US"/>
              <a:t>美國梅丹理，於民國八十三年至鐳力阿道場謁見本師涵靜老人。本師言其前身與鳩摩羅什有關，賜道名曰緒媒，勉其就己之所知傳播  上帝真道。奉本師指示，緒媒將天帝教教義</a:t>
            </a:r>
            <a:r>
              <a:rPr lang="en-US" altLang="zh-TW"/>
              <a:t>《</a:t>
            </a:r>
            <a:r>
              <a:rPr lang="zh-TW" altLang="en-US"/>
              <a:t>新境界</a:t>
            </a:r>
            <a:r>
              <a:rPr lang="en-US" altLang="zh-TW"/>
              <a:t>》</a:t>
            </a:r>
            <a:r>
              <a:rPr lang="zh-TW" altLang="en-US"/>
              <a:t>譯成英文，正與前身翻譯佛經如出一轍。</a:t>
            </a:r>
            <a:endParaRPr lang="en-US" altLang="zh-TW"/>
          </a:p>
          <a:p>
            <a:pPr indent="323850"/>
            <a:r>
              <a:rPr lang="zh-TW" altLang="en-US"/>
              <a:t>按，鳩摩羅什為東晉十六國時期西域龜茲人，為漢傳佛教的著名譯師，譯著包括</a:t>
            </a:r>
            <a:r>
              <a:rPr lang="en-US" altLang="zh-TW"/>
              <a:t>《</a:t>
            </a:r>
            <a:r>
              <a:rPr lang="zh-TW" altLang="en-US"/>
              <a:t>金剛般若波羅蜜經</a:t>
            </a:r>
            <a:r>
              <a:rPr lang="en-US" altLang="zh-TW"/>
              <a:t>》</a:t>
            </a:r>
            <a:r>
              <a:rPr lang="zh-TW" altLang="en-US"/>
              <a:t>、</a:t>
            </a:r>
            <a:r>
              <a:rPr lang="en-US" altLang="zh-TW"/>
              <a:t>《</a:t>
            </a:r>
            <a:r>
              <a:rPr lang="zh-TW" altLang="en-US"/>
              <a:t>中論</a:t>
            </a:r>
            <a:r>
              <a:rPr lang="en-US" altLang="zh-TW"/>
              <a:t>》</a:t>
            </a:r>
            <a:r>
              <a:rPr lang="zh-TW" altLang="en-US"/>
              <a:t>、</a:t>
            </a:r>
            <a:r>
              <a:rPr lang="en-US" altLang="zh-TW"/>
              <a:t>《</a:t>
            </a:r>
            <a:r>
              <a:rPr lang="zh-TW" altLang="en-US"/>
              <a:t>大智度論</a:t>
            </a:r>
            <a:r>
              <a:rPr lang="en-US" altLang="zh-TW"/>
              <a:t>》</a:t>
            </a:r>
            <a:r>
              <a:rPr lang="zh-TW" altLang="en-US"/>
              <a:t>、</a:t>
            </a:r>
            <a:r>
              <a:rPr lang="en-US" altLang="zh-TW"/>
              <a:t>《</a:t>
            </a:r>
            <a:r>
              <a:rPr lang="zh-TW" altLang="en-US"/>
              <a:t>妙法蓮華經</a:t>
            </a:r>
            <a:r>
              <a:rPr lang="en-US" altLang="zh-TW"/>
              <a:t>》</a:t>
            </a:r>
            <a:r>
              <a:rPr lang="zh-TW" altLang="en-US"/>
              <a:t>等。</a:t>
            </a:r>
          </a:p>
        </p:txBody>
      </p:sp>
      <p:sp>
        <p:nvSpPr>
          <p:cNvPr id="34820" name="投影片編號版面配置區 3">
            <a:extLst>
              <a:ext uri="{FF2B5EF4-FFF2-40B4-BE49-F238E27FC236}">
                <a16:creationId xmlns:a16="http://schemas.microsoft.com/office/drawing/2014/main" id="{44C40CA0-4A1B-4C1D-8513-FFC00A1EE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1D103BF-1CBD-4433-903B-DFBD4FB93052}" type="slidenum">
              <a:rPr kumimoji="0" lang="zh-TW" altLang="en-US"/>
              <a:pPr/>
              <a:t>11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>
            <a:extLst>
              <a:ext uri="{FF2B5EF4-FFF2-40B4-BE49-F238E27FC236}">
                <a16:creationId xmlns:a16="http://schemas.microsoft.com/office/drawing/2014/main" id="{BB13CBA0-064E-4D1C-977E-24DAE27EDB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3D52A1B-5BE2-4241-90F6-9D258D525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indent="324000">
              <a:defRPr/>
            </a:pPr>
            <a:r>
              <a:rPr lang="zh-TW" altLang="en-US" dirty="0">
                <a:latin typeface="新細明體" pitchFamily="18" charset="-120"/>
              </a:rPr>
              <a:t>由上可知，人之長相、習性、專長，都與前世有關，但是這不是命運的重點。</a:t>
            </a:r>
            <a:endParaRPr lang="en-US" altLang="zh-TW" dirty="0">
              <a:latin typeface="新細明體" pitchFamily="18" charset="-120"/>
            </a:endParaRPr>
          </a:p>
          <a:p>
            <a:pPr indent="324000">
              <a:defRPr/>
            </a:pPr>
            <a:r>
              <a:rPr lang="zh-TW" altLang="en-US" dirty="0">
                <a:latin typeface="新細明體" pitchFamily="18" charset="-120"/>
              </a:rPr>
              <a:t>因果業力對人的主要影響，是善業產生善果，惡業引來惡報。</a:t>
            </a:r>
            <a:r>
              <a:rPr lang="zh-TW" altLang="zh-TW" dirty="0"/>
              <a:t>古人有云：</a:t>
            </a:r>
            <a:r>
              <a:rPr lang="zh-TW" altLang="en-US" dirty="0"/>
              <a:t>「</a:t>
            </a:r>
            <a:r>
              <a:rPr lang="zh-TW" altLang="en-US" dirty="0">
                <a:latin typeface="新細明體" pitchFamily="18" charset="-120"/>
              </a:rPr>
              <a:t>君子問禍不問福</a:t>
            </a:r>
            <a:r>
              <a:rPr lang="zh-TW" altLang="en-US" dirty="0"/>
              <a:t>」</a:t>
            </a:r>
            <a:r>
              <a:rPr lang="zh-TW" altLang="en-US" dirty="0">
                <a:latin typeface="新細明體" pitchFamily="18" charset="-120"/>
              </a:rPr>
              <a:t>，此生享福報者，不須討論，此處要討論惡業對人的影響。</a:t>
            </a:r>
            <a:endParaRPr lang="en-US" altLang="zh-TW" dirty="0">
              <a:latin typeface="新細明體" pitchFamily="18" charset="-120"/>
            </a:endParaRPr>
          </a:p>
          <a:p>
            <a:pPr indent="324000">
              <a:defRPr/>
            </a:pPr>
            <a:r>
              <a:rPr lang="zh-TW" altLang="en-US" dirty="0">
                <a:latin typeface="新細明體" pitchFamily="18" charset="-120"/>
              </a:rPr>
              <a:t>惡業心懷瞋怨，欲圖報復，因此令人遭受痛苦。</a:t>
            </a:r>
            <a:endParaRPr lang="en-US" altLang="zh-TW" dirty="0">
              <a:latin typeface="新細明體" pitchFamily="18" charset="-120"/>
            </a:endParaRPr>
          </a:p>
          <a:p>
            <a:pPr indent="324000">
              <a:defRPr/>
            </a:pPr>
            <a:r>
              <a:rPr lang="zh-TW" altLang="en-US" dirty="0">
                <a:latin typeface="新細明體" pitchFamily="18" charset="-120"/>
              </a:rPr>
              <a:t>這種痛苦，主要出現在三個地方：健康、家庭、事業</a:t>
            </a:r>
            <a:endParaRPr lang="en-US" altLang="zh-TW" dirty="0">
              <a:latin typeface="新細明體" pitchFamily="18" charset="-120"/>
            </a:endParaRPr>
          </a:p>
          <a:p>
            <a:pPr indent="324000">
              <a:defRPr/>
            </a:pP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◎前世種下的怪病</a:t>
            </a:r>
            <a:r>
              <a:rPr lang="en-US" altLang="zh-TW" dirty="0"/>
              <a:t>—《</a:t>
            </a:r>
            <a:r>
              <a:rPr lang="zh-TW" altLang="en-US" dirty="0"/>
              <a:t>回歸生命的原點</a:t>
            </a:r>
            <a:r>
              <a:rPr lang="en-US" altLang="zh-TW" dirty="0"/>
              <a:t>》</a:t>
            </a:r>
            <a:r>
              <a:rPr lang="zh-TW" altLang="en-US" dirty="0"/>
              <a:t>載：</a:t>
            </a: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在一九九二年的十月間，一個居住在美國舊金山唐人埠，年近六十的阿嬤請我去給她診病。她患的是筋肉萎縮症，據說在小時候，一天的早上醒來，她發現自己的右手緊握成拳狀，有麻痺感，不能張開。從這一天開始，她的右手拳頭就一直握著，再也不能打開了，後來，筋肉也緩慢地萎縮。數十年間，她在中國和美國遍尋名醫，就是找不出病因，也服藥無數，就是不見好轉。到了現在，她的症狀更加嚴重，連左手也緊緊地捏成拳狀，不能持物。不但兩條手臂瘦成皮包骨，就連兩條腿也瘦得像木棍，全身都乾枯了，沒有一塊肉。她終日躺在床上，不要說生活自理了，就連起床坐一會兒也不可能。我用靈眼透視她，看到她可悲的過去，不免感慨萬千，這是因果病，是她在上輩子做業而造成的怪病。她的上輩子是個異常健壯的男人，生活於一百多年前的中國內陸，在一個窮鄉僻壤當屠夫。那輩子的她，脾氣狂暴，毫無憐憫之心。經這個屠夫的右手宰殺的各種動物不計其數，村裡有誰不敢殺生，屠夫也一律包辦。這個屠夫特別嗜好吃蛇，蛇族只要落在屠夫的手裹，絕對沒有生還之理，被吃掉的蛇多得數不勝數。有一年，屠夫在酒醉後失手殺死了一個老人，遭到了官府的通緝，只有離鄉背井，亡命天涯。在今生，屠夫轉生為女體。雖然，她記不起前世的經歷，但在潛意識裡，總是無法抹去那些可怕的記憶。她常常在夢中夢見自己的右手高舉著利刃，狠狠地宰殺動物，她似乎還看見自己殺死了一個老人。小小的年紀，無法承受如此可怕的夢境，她被嚇壞了。有一天的早上醒來，她的右手就再也張不開了，往後的幾十年都是握緊成拳，彷彿是握刀的樣子。在這一生裡，她的身體都是非常的瘦弱細小，到了晚年，更加發展到全身的筋骨肌肉嚴重地萎縮。從她的住所出來，我告訴伺候她的工人說，她不會超過兩個月了，準備料理後事吧！我不願意講出來的事實就是：她的全身都被蛇靈和其他的動物靈纏住了，密密麻麻的，它們在無情地噬她的肉，吸她的精氣。還有一個老者的亡魂站在她的身邊，用無形的手去捏她的脖子。如此深重的怨氣，實在很難化解。神通廣大的佛陀也不能改變因果啊！她只有等待最後的時限了。在兩個月後，那個工人告訴我，她已經死在醫院裡，醫生至死也查不出病因。（</a:t>
            </a:r>
            <a:r>
              <a:rPr lang="en-US" altLang="zh-TW" dirty="0"/>
              <a:t>P.113</a:t>
            </a:r>
            <a:r>
              <a:rPr lang="zh-TW" altLang="en-US" dirty="0"/>
              <a:t>）</a:t>
            </a:r>
            <a:endParaRPr lang="en-US" altLang="zh-TW" dirty="0"/>
          </a:p>
          <a:p>
            <a:pPr indent="324000">
              <a:defRPr/>
            </a:pP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◎胡淑遠</a:t>
            </a:r>
            <a:r>
              <a:rPr lang="en-US" altLang="zh-TW" dirty="0"/>
              <a:t>—</a:t>
            </a:r>
            <a:r>
              <a:rPr lang="zh-TW" altLang="en-US" dirty="0"/>
              <a:t>洛杉磯掌院胡淑遠，與母親何敏悌於民國七十三年（一九八四年）參加正宗第十期靜坐班。因與師母有緣，結業後，敏悌常到天極行宮陪伴師母。某日母女二人與師尊師母一起用餐，敏悌請問師母：「淑遠什麼時候能夠結婚？」師母轉問師尊，當時師尊正用筷子挾起麵條，聽到這話，便將筷子放下，轉頭向淑遠看了一眼，然後又挾起麵條，復又放下轉頭看她，如是三次，終無一語。淑遠當時不解所以，結婚以後才恍然大悟，原來師尊是希望她不要結婚，免得掉入苦海，然已後悔無及。當時淑遠任職於中華航空公司，某日在飛機上服勤，遇到法鼓山的聖嚴法師，淑遠向他請示道：「大師，我有很多煩惱，如何是好？」聖嚴法師看了她一眼，語氣溫和地說：「你是天帝教的教徒，去找你的老師，問題就解決了。」淑遠心想，今天的煩惱就是因為沒有聽從老師的指示，哪裡還有臉去見師尊？原來淑遠自從結婚以後，婆媳關係極為緊張，精神幾乎崩潰，幾度想要跳樓自殺。經求神問卜，乃知前世因果使然，因此釋懷，坦然接受，並開始持誦天人日誦廿字真經迴向給婆婆，共計四十九本。此後婆媳關係逐漸緩和，最後竟如水乳交融一般，不復當年緊張。</a:t>
            </a:r>
          </a:p>
        </p:txBody>
      </p:sp>
      <p:sp>
        <p:nvSpPr>
          <p:cNvPr id="35844" name="投影片編號版面配置區 3">
            <a:extLst>
              <a:ext uri="{FF2B5EF4-FFF2-40B4-BE49-F238E27FC236}">
                <a16:creationId xmlns:a16="http://schemas.microsoft.com/office/drawing/2014/main" id="{67A64E3B-AA0E-49F5-B375-3BFA7EC9D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5441E69-D924-4264-BFCE-0D163DD797ED}" type="slidenum">
              <a:rPr kumimoji="0" lang="zh-TW" altLang="en-US"/>
              <a:pPr/>
              <a:t>12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>
            <a:extLst>
              <a:ext uri="{FF2B5EF4-FFF2-40B4-BE49-F238E27FC236}">
                <a16:creationId xmlns:a16="http://schemas.microsoft.com/office/drawing/2014/main" id="{C90E45F4-DB95-4F38-B72B-962056447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>
            <a:extLst>
              <a:ext uri="{FF2B5EF4-FFF2-40B4-BE49-F238E27FC236}">
                <a16:creationId xmlns:a16="http://schemas.microsoft.com/office/drawing/2014/main" id="{5B807B73-5187-41EE-90D2-313A548EE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indent="323850"/>
            <a:r>
              <a:rPr lang="zh-TW" altLang="en-US"/>
              <a:t>凡是遭因果業力所困者，解脫之道，大約有二種</a:t>
            </a:r>
            <a:r>
              <a:rPr lang="zh-TW" altLang="en-US">
                <a:latin typeface="新細明體" panose="02020500000000000000" pitchFamily="18" charset="-120"/>
              </a:rPr>
              <a:t>：</a:t>
            </a:r>
            <a:endParaRPr lang="en-US" altLang="zh-TW"/>
          </a:p>
          <a:p>
            <a:pPr indent="323850"/>
            <a:endParaRPr lang="en-US" altLang="zh-TW" b="1"/>
          </a:p>
          <a:p>
            <a:pPr indent="323850"/>
            <a:r>
              <a:rPr lang="zh-TW" altLang="zh-TW" b="1"/>
              <a:t>●以痛苦償還</a:t>
            </a:r>
            <a:endParaRPr lang="en-US" altLang="zh-TW" b="1"/>
          </a:p>
          <a:p>
            <a:pPr indent="323850"/>
            <a:r>
              <a:rPr lang="zh-TW" altLang="zh-TW"/>
              <a:t>惡業心懷</a:t>
            </a:r>
            <a:r>
              <a:rPr lang="zh-TW" altLang="en-US"/>
              <a:t>嗔</a:t>
            </a:r>
            <a:r>
              <a:rPr lang="zh-TW" altLang="zh-TW"/>
              <a:t>怨，故來尋求報復，因此吾人痛苦一分，彼之怨氣即減輕一分</a:t>
            </a:r>
            <a:r>
              <a:rPr lang="zh-TW" altLang="en-US"/>
              <a:t>；</a:t>
            </a:r>
            <a:r>
              <a:rPr lang="zh-TW" altLang="zh-TW"/>
              <a:t>等到怨氣完全化解，此段因果即得解除。</a:t>
            </a:r>
            <a:endParaRPr lang="en-US" altLang="zh-TW"/>
          </a:p>
          <a:p>
            <a:pPr indent="323850"/>
            <a:r>
              <a:rPr lang="zh-TW" altLang="zh-TW"/>
              <a:t>◎美國陳光秦，職為警察，性嗜酒，某日酒後，忽然無法行走，醫藥罔效。當時（</a:t>
            </a:r>
            <a:r>
              <a:rPr lang="en-US" altLang="zh-TW"/>
              <a:t>1987</a:t>
            </a:r>
            <a:r>
              <a:rPr lang="zh-TW" altLang="zh-TW"/>
              <a:t>年）師尊正在洛杉磯弘教，經人介紹，到教院拜訪師尊。師尊要他先誦五萬聲皇誥，然後與太太回臺灣參加靜坐班。是年</a:t>
            </a:r>
            <a:r>
              <a:rPr lang="en-US" altLang="zh-TW"/>
              <a:t>12</a:t>
            </a:r>
            <a:r>
              <a:rPr lang="zh-TW" altLang="zh-TW"/>
              <a:t>月，遠從美國回台參加乾道先修六期靜坐班。光秦身材壯碩，唯雙足不良於行，上下光殿須人背負。某日上課，忽然停電，師尊道：「今天不上課，學員有事可提問。」光秦當即請示，他何以得此惡疾？師尊略一沉吟，告訴他說：「我坦白告訴你，這是有人要來討命。」繼而請示應如何處理，師尊答道：「你的腿不能動，動了就會痛；但是我告訴你，你應該要動，要讓它痛，</a:t>
            </a:r>
            <a:r>
              <a:rPr lang="zh-TW" altLang="zh-TW" u="sng"/>
              <a:t>痛就是在消業</a:t>
            </a:r>
            <a:r>
              <a:rPr lang="zh-TW" altLang="zh-TW"/>
              <a:t>。」</a:t>
            </a:r>
            <a:endParaRPr lang="en-US" altLang="zh-TW"/>
          </a:p>
          <a:p>
            <a:pPr indent="323850"/>
            <a:r>
              <a:rPr lang="zh-TW" altLang="zh-TW"/>
              <a:t>◎某人因胃疾開刀。開刀前夕忽作一夢，見前世殺死一頭野豬，乃知此次開刀，為宿業所感。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 b="1"/>
              <a:t>●仙佛調解</a:t>
            </a:r>
            <a:endParaRPr lang="en-US" altLang="zh-TW" b="1"/>
          </a:p>
          <a:p>
            <a:pPr indent="323850"/>
            <a:r>
              <a:rPr lang="zh-TW" altLang="zh-TW"/>
              <a:t>業力深重者，可能要痛苦一</a:t>
            </a:r>
            <a:r>
              <a:rPr lang="zh-TW" altLang="en-US"/>
              <a:t>生</a:t>
            </a:r>
            <a:r>
              <a:rPr lang="zh-TW" altLang="zh-TW"/>
              <a:t>，甚至幾世才能償還，若是如此，人生還有何種意義？因此之故，蒙上天之慈悲，若能得到上聖高真的金光加持，亦能化解因果業力。因為業力心懷怨恨，屬陰邪之氣，金光則為陽氣，能夠化解彼之怨氣，故能消業。</a:t>
            </a:r>
            <a:endParaRPr lang="en-US" altLang="zh-TW"/>
          </a:p>
          <a:p>
            <a:pPr indent="323850"/>
            <a:r>
              <a:rPr lang="zh-TW" altLang="zh-TW"/>
              <a:t>◎美國陳光秦，經師尊指示須不畏痛苦，接著又請師尊護佑，能否讓他在結業時，拿著柺杖走路？師尊胸脯一拍，當即答應。結業前二週，病尚如故，未有起色，眾人不免擔心師尊所言難以實現。不料最後一週上課時，他竟然一隻手搭在前面一位同奮的肩膀上走進來，全場報以熱烈掌聲。</a:t>
            </a:r>
            <a:endParaRPr lang="zh-TW" altLang="en-US"/>
          </a:p>
        </p:txBody>
      </p:sp>
      <p:sp>
        <p:nvSpPr>
          <p:cNvPr id="36868" name="投影片編號版面配置區 3">
            <a:extLst>
              <a:ext uri="{FF2B5EF4-FFF2-40B4-BE49-F238E27FC236}">
                <a16:creationId xmlns:a16="http://schemas.microsoft.com/office/drawing/2014/main" id="{74928ACA-A57A-4BCC-BD18-9A1C6B570C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516410C-B2AF-4007-9FE7-75F9936177B0}" type="slidenum">
              <a:rPr kumimoji="0" lang="zh-TW" altLang="en-US"/>
              <a:pPr/>
              <a:t>13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>
            <a:extLst>
              <a:ext uri="{FF2B5EF4-FFF2-40B4-BE49-F238E27FC236}">
                <a16:creationId xmlns:a16="http://schemas.microsoft.com/office/drawing/2014/main" id="{D8D75EC5-8E1A-457B-933D-F450D94EF8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37D7E81-AD73-464F-9EBE-B4762B9EB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24000">
              <a:defRPr/>
            </a:pPr>
            <a:r>
              <a:rPr lang="zh-TW" altLang="en-US" dirty="0"/>
              <a:t>然則如何能得仙佛聖真金光加持？曰</a:t>
            </a:r>
            <a:r>
              <a:rPr lang="zh-TW" altLang="en-US" dirty="0">
                <a:latin typeface="PMingLiU" panose="02020500000000000000" pitchFamily="18" charset="-120"/>
              </a:rPr>
              <a:t>：</a:t>
            </a:r>
            <a:r>
              <a:rPr lang="zh-TW" altLang="en-US" dirty="0"/>
              <a:t>唯有培功立德而已。</a:t>
            </a:r>
            <a:endParaRPr lang="en-US" altLang="zh-TW" dirty="0"/>
          </a:p>
          <a:p>
            <a:pPr indent="324000">
              <a:defRPr/>
            </a:pPr>
            <a:r>
              <a:rPr lang="zh-TW" altLang="zh-TW" b="1" dirty="0"/>
              <a:t>●持誦廿字真言</a:t>
            </a:r>
            <a:endParaRPr lang="en-US" altLang="zh-TW" b="1" dirty="0"/>
          </a:p>
          <a:p>
            <a:pPr indent="324000">
              <a:defRPr/>
            </a:pPr>
            <a:r>
              <a:rPr lang="zh-TW" altLang="zh-TW" dirty="0"/>
              <a:t>廿字真言為宇宙總咒，虔誠持誦，得天地正氣之加持，可以化解因果業力。</a:t>
            </a:r>
            <a:endParaRPr lang="en-US" altLang="zh-TW" dirty="0"/>
          </a:p>
          <a:p>
            <a:pPr indent="324000">
              <a:defRPr/>
            </a:pPr>
            <a:r>
              <a:rPr lang="zh-TW" altLang="zh-TW" dirty="0"/>
              <a:t>◎雲林初院張凝繆，於民國</a:t>
            </a:r>
            <a:r>
              <a:rPr lang="en-US" altLang="zh-TW" dirty="0"/>
              <a:t>81</a:t>
            </a:r>
            <a:r>
              <a:rPr lang="zh-TW" altLang="zh-TW" dirty="0"/>
              <a:t>年皈師，婚後三度懷胎。第一胎生產時，經過</a:t>
            </a:r>
            <a:r>
              <a:rPr lang="en-US" altLang="zh-TW" dirty="0"/>
              <a:t>19</a:t>
            </a:r>
            <a:r>
              <a:rPr lang="zh-TW" altLang="zh-TW" dirty="0"/>
              <a:t>個小時的陣痛才產下嬰兒；產後發生大血崩，鮮血就像自來水般不停地流下，幸好醫師處理得宜，很快就把血止住。懷第二胎時，在二哥張嗣要的提醒之下，凝繆將黃表紙帶在身上，果然順利生產。民國</a:t>
            </a:r>
            <a:r>
              <a:rPr lang="en-US" altLang="zh-TW" dirty="0"/>
              <a:t>89</a:t>
            </a:r>
            <a:r>
              <a:rPr lang="zh-TW" altLang="zh-TW" dirty="0"/>
              <a:t>年</a:t>
            </a:r>
            <a:r>
              <a:rPr lang="en-US" altLang="zh-TW" dirty="0"/>
              <a:t>6</a:t>
            </a:r>
            <a:r>
              <a:rPr lang="zh-TW" altLang="zh-TW" dirty="0"/>
              <a:t>月，第三胎將要生產時，凝繆同樣把黃表紙帶在身上以求平安，不料產後又發生血崩，並且伴隨著劇烈疼痛，疼痛的程度比生產過程還要更加嚴重。經過醫師診斷，乃因血塊積在子宮腔內所致，當下決定進行手術刮除。在刮除過程中，凝繆不斷默念廿字真言，然而實在痛得無法忍受，乃問醫師是否可以施打麻藥。就在此時，耳邊傳來陣陣嬰兒的哭聲，剎那間，眼前突然出現兩位身穿藍色道袍的天醫，就站在醫生身旁，凝繆心中頓時安定下來，不再恐懼害怕！離開手術房後，凝繆請先生立即通知二哥嗣要，請他上光殿代為叩謝殿主、總護法及天醫的加持護佑。俗語說：「生得過，雞酒香；生不過，四塊板。」凝繆自嘲，若非上天護佑，恐怕真的要四塊板了呢！凝繆於民國</a:t>
            </a:r>
            <a:r>
              <a:rPr lang="en-US" altLang="zh-TW" dirty="0"/>
              <a:t>100</a:t>
            </a:r>
            <a:r>
              <a:rPr lang="zh-TW" altLang="zh-TW" dirty="0"/>
              <a:t>年參加先修</a:t>
            </a:r>
            <a:r>
              <a:rPr lang="en-US" altLang="zh-TW" dirty="0"/>
              <a:t>32</a:t>
            </a:r>
            <a:r>
              <a:rPr lang="zh-TW" altLang="zh-TW" dirty="0"/>
              <a:t>期靜坐班。</a:t>
            </a:r>
            <a:endParaRPr lang="zh-TW" altLang="en-US" dirty="0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4B7E2EDF-D988-4BBA-A0BE-D4AFE32E96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214AE9E-3075-4D61-A5A5-7BBFEDD27BF1}" type="slidenum">
              <a:rPr kumimoji="0" lang="zh-TW" altLang="en-US"/>
              <a:pPr/>
              <a:t>14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>
            <a:extLst>
              <a:ext uri="{FF2B5EF4-FFF2-40B4-BE49-F238E27FC236}">
                <a16:creationId xmlns:a16="http://schemas.microsoft.com/office/drawing/2014/main" id="{FE7D1F5B-8540-448D-95D3-6141D7E538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8C187B6-56B7-481B-B4CC-C5F7E62AA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indent="324000">
              <a:defRPr/>
            </a:pPr>
            <a:r>
              <a:rPr lang="zh-TW" altLang="zh-TW" b="1" dirty="0"/>
              <a:t>●持誦皇誥救劫</a:t>
            </a:r>
            <a:endParaRPr lang="en-US" altLang="zh-TW" b="1" dirty="0"/>
          </a:p>
          <a:p>
            <a:pPr indent="324000">
              <a:defRPr/>
            </a:pPr>
            <a:r>
              <a:rPr lang="zh-TW" altLang="zh-TW" dirty="0"/>
              <a:t>世人以生命為重，因此救人生命的功德最大。天帝教持誦皇誥，乃為化延世界核子戰爭，以及化解台海兩岸的衝突危機，救人無數，其功德不可限量，因此能化解累世因果，</a:t>
            </a:r>
            <a:r>
              <a:rPr lang="zh-TW" altLang="zh-TW" b="1" u="sng" dirty="0"/>
              <a:t>此為極殊勝之法門</a:t>
            </a:r>
            <a:r>
              <a:rPr lang="zh-TW" altLang="zh-TW" dirty="0"/>
              <a:t>。</a:t>
            </a:r>
            <a:endParaRPr lang="en-US" altLang="zh-TW" dirty="0"/>
          </a:p>
          <a:p>
            <a:pPr indent="324000">
              <a:defRPr/>
            </a:pPr>
            <a:r>
              <a:rPr lang="zh-TW" altLang="zh-TW" dirty="0"/>
              <a:t>◎</a:t>
            </a:r>
            <a:r>
              <a:rPr lang="zh-TW" altLang="en-US" dirty="0"/>
              <a:t>了凡四訓：昔衛仲達為館職，被攝至冥司，主者命吏呈善惡二錄，比至，則惡錄盈庭，其善錄一軸，僅如箸而已。索秤稱之，則盈庭者反輕，而如箸者反重。仲達曰：某年未四十，安得過惡如是多乎？曰：一念不正即是，不待犯也。因問軸中所書何事？曰：朝廷嘗興大工，修三山石橋，君上疏諫之，此疏稿也。仲達曰：某雖言，朝廷不從，於事無補，而能有如是之力。曰：朝廷雖不從，君之一念，已在萬民；向使聽從，善力更大矣。故志在天下國家，則善雖少而大；苟在一身，雖多亦小。</a:t>
            </a:r>
            <a:endParaRPr lang="en-US" altLang="zh-TW" dirty="0"/>
          </a:p>
          <a:p>
            <a:pPr indent="324000">
              <a:defRPr/>
            </a:pPr>
            <a:r>
              <a:rPr lang="zh-TW" altLang="zh-TW" dirty="0"/>
              <a:t>◎劉光爐，自民國</a:t>
            </a:r>
            <a:r>
              <a:rPr lang="en-US" altLang="zh-TW" dirty="0"/>
              <a:t>53</a:t>
            </a:r>
            <a:r>
              <a:rPr lang="zh-TW" altLang="zh-TW" dirty="0"/>
              <a:t>年結婚以後，即患富貴手，用盡各種方法治療，都不見效；並且腰部酸痛，醫生認為是骨刺所致，由於骨刺壓迫神經，行路時輒因無力而突然跪倒。此外還有胃出血，計有</a:t>
            </a:r>
            <a:r>
              <a:rPr lang="en-US" altLang="zh-TW" dirty="0"/>
              <a:t>14</a:t>
            </a:r>
            <a:r>
              <a:rPr lang="zh-TW" altLang="zh-TW" dirty="0"/>
              <a:t>次出血紀錄。民國</a:t>
            </a:r>
            <a:r>
              <a:rPr lang="en-US" altLang="zh-TW" dirty="0"/>
              <a:t>76</a:t>
            </a:r>
            <a:r>
              <a:rPr lang="zh-TW" altLang="zh-TW" dirty="0"/>
              <a:t>年</a:t>
            </a:r>
            <a:r>
              <a:rPr lang="en-US" altLang="zh-TW" dirty="0"/>
              <a:t>8</a:t>
            </a:r>
            <a:r>
              <a:rPr lang="zh-TW" altLang="zh-TW" dirty="0"/>
              <a:t>月皈師後，勤誦皇誥，繼於</a:t>
            </a:r>
            <a:r>
              <a:rPr lang="en-US" altLang="zh-TW" dirty="0"/>
              <a:t>12</a:t>
            </a:r>
            <a:r>
              <a:rPr lang="zh-TW" altLang="zh-TW" dirty="0"/>
              <a:t>月參加乾道先修六期靜坐班。最初三個月，每當誦完皇誥，全身大汗淋漓，連道袍都溼透，就如在水中浸過一般。靜坐班結訓前，富貴手及腰痛已不藥而癒。至於胃出血，則是業障所致，蓋其前生累世為軍人，嘗犯殺業，是以血債血還。光爐於民國</a:t>
            </a:r>
            <a:r>
              <a:rPr lang="en-US" altLang="zh-TW" dirty="0"/>
              <a:t>76</a:t>
            </a:r>
            <a:r>
              <a:rPr lang="zh-TW" altLang="zh-TW" dirty="0"/>
              <a:t>年</a:t>
            </a:r>
            <a:r>
              <a:rPr lang="en-US" altLang="zh-TW" dirty="0"/>
              <a:t>10</a:t>
            </a:r>
            <a:r>
              <a:rPr lang="zh-TW" altLang="zh-TW" dirty="0"/>
              <a:t>月起在天極行宮專職，負責總務工作。當時靜坐班在天極行宮上課，學員二百餘人，大同堂、奮鬥館等處，舉凡地板、樓梯、牆壁、廁所等，每週都須打掃、拖洗乾淨。上課前須預先排好桌椅，下課後則收拾復原。其時工作十分繁重，尤其抱病在身，十分虛弱，然猶奮力為之，不曾懈怠。其後擔任總幹事。其妻舅見他在天極行宮如此辛苦，於是請他到公司擔任廠長。</a:t>
            </a:r>
            <a:r>
              <a:rPr lang="zh-TW" altLang="en-US" dirty="0"/>
              <a:t>光爐</a:t>
            </a:r>
            <a:r>
              <a:rPr lang="zh-TW" altLang="zh-TW" dirty="0"/>
              <a:t>向師尊報告，師尊亦不反對。是晚忽作一夢，夢見身已亡故，正被送往火葬場，醒來大驚，於是打消離職念頭。在靜坐班結業後，胃部又出血</a:t>
            </a:r>
            <a:r>
              <a:rPr lang="en-US" altLang="zh-TW" dirty="0"/>
              <a:t>16</a:t>
            </a:r>
            <a:r>
              <a:rPr lang="zh-TW" altLang="zh-TW" dirty="0"/>
              <a:t>次，終於在民國</a:t>
            </a:r>
            <a:r>
              <a:rPr lang="en-US" altLang="zh-TW" dirty="0"/>
              <a:t>87</a:t>
            </a:r>
            <a:r>
              <a:rPr lang="zh-TW" altLang="zh-TW" dirty="0"/>
              <a:t>年根治。</a:t>
            </a:r>
            <a:endParaRPr lang="en-US" altLang="zh-TW" dirty="0"/>
          </a:p>
          <a:p>
            <a:pPr indent="324000">
              <a:defRPr/>
            </a:pPr>
            <a:endParaRPr lang="en-US" altLang="zh-TW" dirty="0"/>
          </a:p>
          <a:p>
            <a:pPr indent="324000">
              <a:defRPr/>
            </a:pPr>
            <a:r>
              <a:rPr lang="zh-TW" altLang="zh-TW" b="1" dirty="0"/>
              <a:t>●無須求神問卜</a:t>
            </a:r>
            <a:endParaRPr lang="en-US" altLang="zh-TW" b="1" dirty="0"/>
          </a:p>
          <a:p>
            <a:pPr indent="324000">
              <a:defRPr/>
            </a:pPr>
            <a:r>
              <a:rPr lang="zh-TW" altLang="zh-TW" dirty="0"/>
              <a:t>惡業屬陰濁之氣，若能積極培功立德，則一身正氣，為上天所護佑，業力自然逐步化解，不須了解前世因果究竟為何。</a:t>
            </a:r>
            <a:endParaRPr lang="zh-TW" altLang="en-US" dirty="0"/>
          </a:p>
        </p:txBody>
      </p:sp>
      <p:sp>
        <p:nvSpPr>
          <p:cNvPr id="38916" name="投影片編號版面配置區 3">
            <a:extLst>
              <a:ext uri="{FF2B5EF4-FFF2-40B4-BE49-F238E27FC236}">
                <a16:creationId xmlns:a16="http://schemas.microsoft.com/office/drawing/2014/main" id="{E0BBEC7D-E181-4480-A2E7-A9B0E5194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3B051511-3276-45FB-ABD7-C30434706247}" type="slidenum">
              <a:rPr kumimoji="0" lang="zh-TW" altLang="en-US"/>
              <a:pPr/>
              <a:t>15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>
            <a:extLst>
              <a:ext uri="{FF2B5EF4-FFF2-40B4-BE49-F238E27FC236}">
                <a16:creationId xmlns:a16="http://schemas.microsoft.com/office/drawing/2014/main" id="{349342D2-082A-4649-A601-5B0A203F14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>
            <a:extLst>
              <a:ext uri="{FF2B5EF4-FFF2-40B4-BE49-F238E27FC236}">
                <a16:creationId xmlns:a16="http://schemas.microsoft.com/office/drawing/2014/main" id="{121578B5-D544-42B5-9A69-4E25EA1277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/>
              <a:t>欲知人之命運如何，最簡單的方法是推算生辰八字。</a:t>
            </a:r>
            <a:endParaRPr lang="en-US" altLang="zh-TW"/>
          </a:p>
          <a:p>
            <a:pPr indent="323850"/>
            <a:r>
              <a:rPr lang="zh-TW" altLang="en-US"/>
              <a:t>人出生之年、月、日、時，稱為四柱，每柱以天干地支計算，共是八字。如</a:t>
            </a:r>
            <a:r>
              <a:rPr lang="en-US" altLang="zh-TW"/>
              <a:t>2000</a:t>
            </a:r>
            <a:r>
              <a:rPr lang="zh-TW" altLang="en-US"/>
              <a:t>年</a:t>
            </a:r>
            <a:r>
              <a:rPr lang="en-US" altLang="zh-TW"/>
              <a:t>1</a:t>
            </a:r>
            <a:r>
              <a:rPr lang="zh-TW" altLang="en-US"/>
              <a:t>月</a:t>
            </a:r>
            <a:r>
              <a:rPr lang="en-US" altLang="zh-TW"/>
              <a:t>1</a:t>
            </a:r>
            <a:r>
              <a:rPr lang="zh-TW" altLang="en-US"/>
              <a:t>日</a:t>
            </a:r>
            <a:r>
              <a:rPr lang="en-US" altLang="zh-TW"/>
              <a:t>0</a:t>
            </a:r>
            <a:r>
              <a:rPr lang="zh-TW" altLang="en-US"/>
              <a:t>時</a:t>
            </a:r>
            <a:r>
              <a:rPr lang="en-US" altLang="zh-TW"/>
              <a:t>0</a:t>
            </a:r>
            <a:r>
              <a:rPr lang="zh-TW" altLang="en-US"/>
              <a:t>分出生者，八字為己卯年丙子月戊午日壬子時。</a:t>
            </a:r>
            <a:endParaRPr lang="en-US" altLang="zh-TW"/>
          </a:p>
          <a:p>
            <a:pPr indent="323850"/>
            <a:r>
              <a:rPr lang="zh-TW" altLang="en-US"/>
              <a:t>◎柳光赦，自幼體弱多病，蓋生於大寒之日卯時。此時天寒地凍，太陽又未昇起，故體弱畏寒，病痛不斷。就讀高中時，胃部極弱，上下樓梯稍有震動，腹部即發疼，運動時亦然。參加靜坐班之初，腹部覺有陰寒之氣，數年始消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產婦選擇吉時剖腹生產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—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此乃</a:t>
            </a:r>
            <a:r>
              <a:rPr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迷信。</a:t>
            </a:r>
            <a:r>
              <a:rPr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生辰八字之影響其實有限。</a:t>
            </a:r>
            <a:r>
              <a:rPr lang="en-US" altLang="zh-TW">
                <a:solidFill>
                  <a:srgbClr val="0000FF"/>
                </a:solidFill>
                <a:latin typeface="Poor Richard" panose="02080502050505020702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zh-TW" altLang="en-US">
                <a:solidFill>
                  <a:srgbClr val="0000FF"/>
                </a:solidFill>
                <a:latin typeface="Poor Richard" panose="02080502050505020702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台南市初院緒蜀同奮對命理有深入研究，根據他的經驗，生辰八字對人的影響大約只有四分之一</a:t>
            </a:r>
            <a:r>
              <a:rPr lang="en-US" altLang="zh-TW">
                <a:solidFill>
                  <a:srgbClr val="0000FF"/>
                </a:solidFill>
                <a:latin typeface="Poor Richard" panose="02080502050505020702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endParaRPr lang="en-US" altLang="zh-TW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indent="323850"/>
            <a:r>
              <a:rPr lang="zh-TW" altLang="en-US"/>
              <a:t>◎</a:t>
            </a:r>
            <a:r>
              <a:rPr lang="zh-TW" altLang="zh-TW">
                <a:latin typeface="標楷體" panose="03000509000000000000" pitchFamily="65" charset="-120"/>
              </a:rPr>
              <a:t>全球同年同月同日同時生者，不知</a:t>
            </a:r>
            <a:r>
              <a:rPr lang="zh-TW" altLang="en-US">
                <a:latin typeface="標楷體" panose="03000509000000000000" pitchFamily="65" charset="-120"/>
              </a:rPr>
              <a:t>凡</a:t>
            </a:r>
            <a:r>
              <a:rPr lang="zh-TW" altLang="zh-TW">
                <a:latin typeface="標楷體" panose="03000509000000000000" pitchFamily="65" charset="-120"/>
              </a:rPr>
              <a:t>幾，</a:t>
            </a:r>
            <a:r>
              <a:rPr lang="zh-TW" altLang="en-US">
                <a:latin typeface="標楷體" panose="03000509000000000000" pitchFamily="65" charset="-120"/>
              </a:rPr>
              <a:t>試問</a:t>
            </a:r>
            <a:r>
              <a:rPr lang="zh-TW" altLang="zh-TW">
                <a:latin typeface="標楷體" panose="03000509000000000000" pitchFamily="65" charset="-120"/>
              </a:rPr>
              <a:t>命運</a:t>
            </a:r>
            <a:r>
              <a:rPr lang="zh-TW" altLang="en-US">
                <a:latin typeface="標楷體" panose="03000509000000000000" pitchFamily="65" charset="-120"/>
              </a:rPr>
              <a:t>相</a:t>
            </a:r>
            <a:r>
              <a:rPr lang="zh-TW" altLang="zh-TW">
                <a:latin typeface="標楷體" panose="03000509000000000000" pitchFamily="65" charset="-120"/>
              </a:rPr>
              <a:t>同</a:t>
            </a:r>
            <a:r>
              <a:rPr lang="zh-TW" altLang="en-US">
                <a:latin typeface="標楷體" panose="03000509000000000000" pitchFamily="65" charset="-120"/>
              </a:rPr>
              <a:t>否？</a:t>
            </a:r>
            <a:endParaRPr lang="zh-TW" altLang="en-US"/>
          </a:p>
        </p:txBody>
      </p:sp>
      <p:sp>
        <p:nvSpPr>
          <p:cNvPr id="26628" name="投影片編號版面配置區 3">
            <a:extLst>
              <a:ext uri="{FF2B5EF4-FFF2-40B4-BE49-F238E27FC236}">
                <a16:creationId xmlns:a16="http://schemas.microsoft.com/office/drawing/2014/main" id="{A7B1FCA2-1055-47C9-A26C-D4443F42B3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6CFD336-9BAB-4045-94E7-CE1C2361A1E4}" type="slidenum">
              <a:rPr kumimoji="0" lang="zh-TW" altLang="en-US"/>
              <a:pPr/>
              <a:t>3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>
            <a:extLst>
              <a:ext uri="{FF2B5EF4-FFF2-40B4-BE49-F238E27FC236}">
                <a16:creationId xmlns:a16="http://schemas.microsoft.com/office/drawing/2014/main" id="{DB3865FC-B17E-4B44-B669-2D58D8C43D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5911E8B2-752C-47BE-8D22-45A57044A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indent="323850"/>
            <a:r>
              <a:rPr lang="zh-TW" altLang="en-US"/>
              <a:t>除了生辰八字之外，地理也影響人的命運。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 b="1"/>
              <a:t>●萬物生於大地</a:t>
            </a:r>
            <a:endParaRPr lang="en-US" altLang="zh-TW" b="1"/>
          </a:p>
          <a:p>
            <a:pPr indent="323850"/>
            <a:r>
              <a:rPr lang="zh-TW" altLang="en-US"/>
              <a:t>萬物之生命來自於大地，足見土地具有無窮生機。物種之繁茂，取決於地氣之盛衰。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 b="1"/>
              <a:t>●人為萬物之靈</a:t>
            </a:r>
            <a:endParaRPr lang="en-US" altLang="zh-TW" b="1"/>
          </a:p>
          <a:p>
            <a:pPr indent="323850"/>
            <a:r>
              <a:rPr lang="zh-TW" altLang="en-US"/>
              <a:t>萬物之生長，先有大地，然後有植物，其次有動物，最後才有人，故人為萬物之靈。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 b="1"/>
              <a:t>●地靈人傑</a:t>
            </a:r>
            <a:endParaRPr lang="en-US" altLang="zh-TW" b="1"/>
          </a:p>
          <a:p>
            <a:pPr indent="323850"/>
            <a:r>
              <a:rPr lang="zh-TW" altLang="en-US"/>
              <a:t>地靈而後人傑。地有靈氣者，山青水綠，物種繁茂，始能培育傑出人物。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/>
              <a:t>漢．王充</a:t>
            </a:r>
            <a:r>
              <a:rPr lang="en-US" altLang="zh-TW"/>
              <a:t>《</a:t>
            </a:r>
            <a:r>
              <a:rPr lang="zh-TW" altLang="en-US"/>
              <a:t>論衡．吉驗</a:t>
            </a:r>
            <a:r>
              <a:rPr lang="en-US" altLang="zh-TW"/>
              <a:t>》</a:t>
            </a:r>
            <a:r>
              <a:rPr lang="zh-TW" altLang="en-US"/>
              <a:t>：「王莽時，謁者蘇伯阿能望氣，使過舂陵，城郭鬱鬱蔥蔥。及光武到河北，與伯阿見，問曰：</a:t>
            </a:r>
            <a:r>
              <a:rPr lang="en-US" altLang="zh-TW"/>
              <a:t>『</a:t>
            </a:r>
            <a:r>
              <a:rPr lang="zh-TW" altLang="en-US"/>
              <a:t>卿前過舂陵，何用知其氣佳也？</a:t>
            </a:r>
            <a:r>
              <a:rPr lang="en-US" altLang="zh-TW"/>
              <a:t>』</a:t>
            </a:r>
            <a:r>
              <a:rPr lang="zh-TW" altLang="en-US"/>
              <a:t>伯阿對曰：</a:t>
            </a:r>
            <a:r>
              <a:rPr lang="en-US" altLang="zh-TW"/>
              <a:t>『</a:t>
            </a:r>
            <a:r>
              <a:rPr lang="zh-TW" altLang="en-US"/>
              <a:t>見其鬱鬱蔥蔥耳。</a:t>
            </a:r>
            <a:r>
              <a:rPr lang="en-US" altLang="zh-TW"/>
              <a:t>』</a:t>
            </a:r>
            <a:r>
              <a:rPr lang="zh-TW" altLang="en-US"/>
              <a:t>蓋天命當興，聖王當出，前後氣驗，照察明著。繼體守文，因據前基，稟天光氣，驗不足言。創業龍興，由微賤起於顛沛；若高祖、光武者，曷嘗無天人神怪光顯之驗乎！」</a:t>
            </a:r>
            <a:endParaRPr lang="en-US" altLang="zh-TW"/>
          </a:p>
          <a:p>
            <a:pPr indent="323850"/>
            <a:r>
              <a:rPr lang="en-US" altLang="zh-TW"/>
              <a:t>《</a:t>
            </a:r>
            <a:r>
              <a:rPr lang="zh-TW" altLang="en-US"/>
              <a:t>後漢書．卷一．光武帝紀．論曰</a:t>
            </a:r>
            <a:r>
              <a:rPr lang="en-US" altLang="zh-TW"/>
              <a:t>》</a:t>
            </a:r>
            <a:r>
              <a:rPr lang="zh-TW" altLang="en-US"/>
              <a:t>：「遙望見舂陵郭，唶曰：</a:t>
            </a:r>
            <a:r>
              <a:rPr lang="en-US" altLang="zh-TW"/>
              <a:t>『</a:t>
            </a:r>
            <a:r>
              <a:rPr lang="zh-TW" altLang="en-US"/>
              <a:t>氣佳哉！鬱鬱蔥蔥然。</a:t>
            </a:r>
            <a:r>
              <a:rPr lang="en-US" altLang="zh-TW"/>
              <a:t>』</a:t>
            </a:r>
            <a:r>
              <a:rPr lang="zh-TW" altLang="en-US"/>
              <a:t>」</a:t>
            </a:r>
            <a:endParaRPr lang="en-US" altLang="zh-TW"/>
          </a:p>
          <a:p>
            <a:pPr indent="323850"/>
            <a:r>
              <a:rPr lang="en-US" altLang="zh-TW"/>
              <a:t>《</a:t>
            </a:r>
            <a:r>
              <a:rPr lang="zh-TW" altLang="en-US"/>
              <a:t>後漢書．光武紀</a:t>
            </a:r>
            <a:r>
              <a:rPr lang="en-US" altLang="zh-TW"/>
              <a:t>》</a:t>
            </a:r>
            <a:r>
              <a:rPr lang="zh-TW" altLang="en-US"/>
              <a:t>：「望氣者至南陽，曰：</a:t>
            </a:r>
            <a:r>
              <a:rPr lang="en-US" altLang="zh-TW"/>
              <a:t>『</a:t>
            </a:r>
            <a:r>
              <a:rPr lang="zh-TW" altLang="en-US"/>
              <a:t>氣佳哉，鬱鬱蔥蔥！</a:t>
            </a:r>
            <a:r>
              <a:rPr lang="en-US" altLang="zh-TW"/>
              <a:t>』</a:t>
            </a:r>
            <a:r>
              <a:rPr lang="zh-TW" altLang="en-US"/>
              <a:t>」</a:t>
            </a:r>
            <a:endParaRPr lang="en-US" altLang="zh-TW"/>
          </a:p>
          <a:p>
            <a:pPr indent="323850"/>
            <a:r>
              <a:rPr lang="en-US" altLang="zh-TW"/>
              <a:t>【</a:t>
            </a:r>
            <a:r>
              <a:rPr lang="zh-TW" altLang="en-US"/>
              <a:t>舂陵</a:t>
            </a:r>
            <a:r>
              <a:rPr lang="en-US" altLang="zh-TW"/>
              <a:t>】</a:t>
            </a:r>
            <a:r>
              <a:rPr lang="zh-TW" altLang="en-US"/>
              <a:t>地名。</a:t>
            </a:r>
            <a:r>
              <a:rPr lang="zh-TW" altLang="en-US">
                <a:solidFill>
                  <a:srgbClr val="C00000"/>
                </a:solidFill>
              </a:rPr>
              <a:t>漢侯</a:t>
            </a:r>
            <a:r>
              <a:rPr lang="zh-TW" altLang="en-US">
                <a:solidFill>
                  <a:srgbClr val="FF0000"/>
                </a:solidFill>
              </a:rPr>
              <a:t>國</a:t>
            </a:r>
            <a:r>
              <a:rPr lang="zh-TW" altLang="en-US"/>
              <a:t>，在今湖南省寧遠縣西北，後遷往南陽的白水鄉，仍號舂陵，當在今湖北省棗陽縣東，光武帝起於此。</a:t>
            </a:r>
            <a:endParaRPr lang="en-US" altLang="zh-TW"/>
          </a:p>
          <a:p>
            <a:pPr indent="323850"/>
            <a:r>
              <a:rPr lang="zh-TW" altLang="zh-TW"/>
              <a:t>漢光武帝劉秀，</a:t>
            </a:r>
            <a:r>
              <a:rPr lang="zh-TW" altLang="en-US"/>
              <a:t>南陽郡蔡陽縣人</a:t>
            </a:r>
            <a:r>
              <a:rPr lang="zh-TW" altLang="zh-TW"/>
              <a:t>（今</a:t>
            </a:r>
            <a:r>
              <a:rPr lang="zh-TW" altLang="en-US"/>
              <a:t>湖北省襄陽棗陽市</a:t>
            </a:r>
            <a:r>
              <a:rPr lang="zh-TW" altLang="zh-TW"/>
              <a:t>）</a:t>
            </a:r>
            <a:r>
              <a:rPr lang="zh-TW" altLang="en-US"/>
              <a:t>。</a:t>
            </a:r>
            <a:endParaRPr lang="en-US" altLang="zh-TW"/>
          </a:p>
          <a:p>
            <a:pPr indent="323850"/>
            <a:r>
              <a:rPr lang="en-US" altLang="zh-TW"/>
              <a:t>【</a:t>
            </a:r>
            <a:r>
              <a:rPr lang="zh-TW" altLang="en-US"/>
              <a:t>鬱鬱蔥蔥</a:t>
            </a:r>
            <a:r>
              <a:rPr lang="en-US" altLang="zh-TW"/>
              <a:t>】</a:t>
            </a:r>
            <a:r>
              <a:rPr lang="zh-TW" altLang="en-US"/>
              <a:t>形容草木蒼翠茂盛。</a:t>
            </a:r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948D5668-C9B1-4C7A-BCE3-098DBE664C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819527EA-FD2A-4A98-A904-AA7EB3077E26}" type="slidenum">
              <a:rPr kumimoji="0" lang="zh-TW" altLang="en-US"/>
              <a:pPr/>
              <a:t>4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>
            <a:extLst>
              <a:ext uri="{FF2B5EF4-FFF2-40B4-BE49-F238E27FC236}">
                <a16:creationId xmlns:a16="http://schemas.microsoft.com/office/drawing/2014/main" id="{93A05035-2BF1-4ECE-A96F-523B425D83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>
            <a:extLst>
              <a:ext uri="{FF2B5EF4-FFF2-40B4-BE49-F238E27FC236}">
                <a16:creationId xmlns:a16="http://schemas.microsoft.com/office/drawing/2014/main" id="{99CB7D5C-5234-45B0-812C-0FDD43A7C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/>
              <a:t>◎美國、歐洲、日本、台灣</a:t>
            </a:r>
            <a:r>
              <a:rPr lang="en-US" altLang="zh-TW"/>
              <a:t>—</a:t>
            </a:r>
            <a:r>
              <a:rPr lang="zh-TW" altLang="en-US"/>
              <a:t>土壤肥沃，植物茂盛，足見地氣旺盛，因此人才輩出。</a:t>
            </a:r>
          </a:p>
        </p:txBody>
      </p:sp>
      <p:sp>
        <p:nvSpPr>
          <p:cNvPr id="28676" name="投影片編號版面配置區 3">
            <a:extLst>
              <a:ext uri="{FF2B5EF4-FFF2-40B4-BE49-F238E27FC236}">
                <a16:creationId xmlns:a16="http://schemas.microsoft.com/office/drawing/2014/main" id="{7C8111CC-5AC4-4967-B510-5A3A0F7BE6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81CB7B9-C36C-4938-9CD7-2071B156C554}" type="slidenum">
              <a:rPr kumimoji="0" lang="zh-TW" altLang="en-US"/>
              <a:pPr/>
              <a:t>5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83A8106C-3BCF-488D-B89E-B3E84D1B24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15655B84-9FC0-4ED3-AC0D-CF00385C7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/>
              <a:t>◎</a:t>
            </a:r>
            <a:r>
              <a:rPr lang="zh-TW" altLang="zh-TW"/>
              <a:t>非洲之傑出人才</a:t>
            </a:r>
            <a:r>
              <a:rPr lang="zh-TW" altLang="en-US"/>
              <a:t>極少</a:t>
            </a:r>
            <a:r>
              <a:rPr lang="en-US" altLang="zh-TW"/>
              <a:t>—</a:t>
            </a:r>
            <a:r>
              <a:rPr lang="zh-TW" altLang="zh-TW"/>
              <a:t>不僅不及美國加州，恐亦不及台灣一省，其故何也？蓋以</a:t>
            </a:r>
            <a:r>
              <a:rPr lang="zh-TW" altLang="zh-TW" u="sng"/>
              <a:t>地氣不足</a:t>
            </a:r>
            <a:r>
              <a:rPr lang="zh-TW" altLang="zh-TW"/>
              <a:t>，故</a:t>
            </a:r>
            <a:r>
              <a:rPr lang="zh-TW" altLang="en-US"/>
              <a:t>土地貧瘠，</a:t>
            </a:r>
            <a:r>
              <a:rPr lang="zh-TW" altLang="zh-TW"/>
              <a:t>遍地沙漠，植物尚且難以存活，何況人類？</a:t>
            </a:r>
            <a:endParaRPr lang="en-US" altLang="zh-TW"/>
          </a:p>
          <a:p>
            <a:pPr indent="323850"/>
            <a:r>
              <a:rPr lang="zh-TW" altLang="en-US"/>
              <a:t>非洲土地面積佔全球陸地面積</a:t>
            </a:r>
            <a:r>
              <a:rPr lang="en-US" altLang="zh-TW"/>
              <a:t>20.4</a:t>
            </a:r>
            <a:r>
              <a:rPr lang="zh-TW" altLang="en-US"/>
              <a:t>％，人口</a:t>
            </a:r>
            <a:r>
              <a:rPr lang="en-US" altLang="zh-TW"/>
              <a:t>10</a:t>
            </a:r>
            <a:r>
              <a:rPr lang="zh-TW" altLang="en-US"/>
              <a:t>億</a:t>
            </a:r>
            <a:r>
              <a:rPr lang="en-US" altLang="zh-TW"/>
              <a:t>3</a:t>
            </a:r>
            <a:r>
              <a:rPr lang="zh-TW" altLang="en-US"/>
              <a:t>千萬（</a:t>
            </a:r>
            <a:r>
              <a:rPr lang="en-US" altLang="zh-TW"/>
              <a:t>2010</a:t>
            </a:r>
            <a:r>
              <a:rPr lang="zh-TW" altLang="en-US"/>
              <a:t>年估計值），約佔全球</a:t>
            </a:r>
            <a:r>
              <a:rPr lang="en-US" altLang="zh-TW"/>
              <a:t>15</a:t>
            </a:r>
            <a:r>
              <a:rPr lang="zh-TW" altLang="en-US"/>
              <a:t>％，然而全非洲一年的貿易總額只佔全世界的</a:t>
            </a:r>
            <a:r>
              <a:rPr lang="en-US" altLang="zh-TW"/>
              <a:t>1</a:t>
            </a:r>
            <a:r>
              <a:rPr lang="zh-TW" altLang="en-US"/>
              <a:t>％。</a:t>
            </a:r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4DE24CE3-EC7F-45B4-B937-87119AAE8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60BB8F4-0EB2-4DB2-8681-C9388AEDFF32}" type="slidenum">
              <a:rPr kumimoji="0" lang="zh-TW" altLang="en-US"/>
              <a:pPr/>
              <a:t>6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影像版面配置區 1">
            <a:extLst>
              <a:ext uri="{FF2B5EF4-FFF2-40B4-BE49-F238E27FC236}">
                <a16:creationId xmlns:a16="http://schemas.microsoft.com/office/drawing/2014/main" id="{B1C50430-574A-4E54-ABD2-CFBAC6230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>
            <a:extLst>
              <a:ext uri="{FF2B5EF4-FFF2-40B4-BE49-F238E27FC236}">
                <a16:creationId xmlns:a16="http://schemas.microsoft.com/office/drawing/2014/main" id="{628CCA45-0BA9-4F36-8711-83504B7A0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/>
              <a:t>地理對人之影響如此，因此富厚之家紛紛尋求地理，此亦迷信，因為地理對人的影響同樣有限。</a:t>
            </a:r>
          </a:p>
        </p:txBody>
      </p:sp>
      <p:sp>
        <p:nvSpPr>
          <p:cNvPr id="30724" name="投影片編號版面配置區 3">
            <a:extLst>
              <a:ext uri="{FF2B5EF4-FFF2-40B4-BE49-F238E27FC236}">
                <a16:creationId xmlns:a16="http://schemas.microsoft.com/office/drawing/2014/main" id="{BC41E258-FF54-40BB-8C07-3C0249818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8C9CEA87-D53F-40D4-AFEC-4CC50A6E724B}" type="slidenum">
              <a:rPr kumimoji="0" lang="zh-TW" altLang="en-US"/>
              <a:pPr/>
              <a:t>7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>
            <a:extLst>
              <a:ext uri="{FF2B5EF4-FFF2-40B4-BE49-F238E27FC236}">
                <a16:creationId xmlns:a16="http://schemas.microsoft.com/office/drawing/2014/main" id="{2EBBB90F-E1F6-4B41-8837-302E1FFE9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>
            <a:extLst>
              <a:ext uri="{FF2B5EF4-FFF2-40B4-BE49-F238E27FC236}">
                <a16:creationId xmlns:a16="http://schemas.microsoft.com/office/drawing/2014/main" id="{ADDF8091-D619-4CB5-9442-91221A7EF6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/>
              <a:t>試問雙胞胎的命運相同否</a:t>
            </a:r>
            <a:r>
              <a:rPr lang="zh-TW" altLang="en-US">
                <a:latin typeface="新細明體" panose="02020500000000000000" pitchFamily="18" charset="-120"/>
              </a:rPr>
              <a:t>？</a:t>
            </a:r>
            <a:endParaRPr lang="en-US" altLang="zh-TW">
              <a:latin typeface="新細明體" panose="02020500000000000000" pitchFamily="18" charset="-120"/>
            </a:endParaRPr>
          </a:p>
          <a:p>
            <a:pPr indent="323850"/>
            <a:endParaRPr lang="en-US" altLang="zh-TW"/>
          </a:p>
          <a:p>
            <a:pPr indent="323850"/>
            <a:r>
              <a:rPr lang="zh-TW" altLang="en-US"/>
              <a:t>◎</a:t>
            </a:r>
            <a:r>
              <a:rPr lang="zh-TW" altLang="zh-TW">
                <a:latin typeface="標楷體" panose="03000509000000000000" pitchFamily="65" charset="-120"/>
              </a:rPr>
              <a:t>雙胞胎</a:t>
            </a:r>
            <a:r>
              <a:rPr lang="en-US" altLang="zh-TW">
                <a:latin typeface="標楷體" panose="03000509000000000000" pitchFamily="65" charset="-120"/>
              </a:rPr>
              <a:t>—</a:t>
            </a:r>
            <a:r>
              <a:rPr lang="zh-TW" altLang="en-US">
                <a:latin typeface="標楷體" panose="03000509000000000000" pitchFamily="65" charset="-120"/>
              </a:rPr>
              <a:t>同年同月</a:t>
            </a:r>
            <a:r>
              <a:rPr lang="zh-TW" altLang="zh-TW">
                <a:latin typeface="標楷體" panose="03000509000000000000" pitchFamily="65" charset="-120"/>
              </a:rPr>
              <a:t>同日同時生於同一家庭，</a:t>
            </a:r>
            <a:r>
              <a:rPr lang="zh-TW" altLang="en-US">
                <a:latin typeface="標楷體" panose="03000509000000000000" pitchFamily="65" charset="-120"/>
              </a:rPr>
              <a:t>生辰八字、</a:t>
            </a:r>
            <a:r>
              <a:rPr lang="zh-TW" altLang="zh-TW">
                <a:latin typeface="標楷體" panose="03000509000000000000" pitchFamily="65" charset="-120"/>
              </a:rPr>
              <a:t>地理</a:t>
            </a:r>
            <a:r>
              <a:rPr lang="zh-TW" altLang="en-US">
                <a:latin typeface="標楷體" panose="03000509000000000000" pitchFamily="65" charset="-120"/>
              </a:rPr>
              <a:t>皆</a:t>
            </a:r>
            <a:r>
              <a:rPr lang="zh-TW" altLang="zh-TW">
                <a:latin typeface="標楷體" panose="03000509000000000000" pitchFamily="65" charset="-120"/>
              </a:rPr>
              <a:t>同，教育環境</a:t>
            </a:r>
            <a:r>
              <a:rPr lang="zh-TW" altLang="en-US">
                <a:latin typeface="標楷體" panose="03000509000000000000" pitchFamily="65" charset="-120"/>
              </a:rPr>
              <a:t>亦</a:t>
            </a:r>
            <a:r>
              <a:rPr lang="zh-TW" altLang="zh-TW">
                <a:latin typeface="標楷體" panose="03000509000000000000" pitchFamily="65" charset="-120"/>
              </a:rPr>
              <a:t>同</a:t>
            </a:r>
            <a:r>
              <a:rPr lang="zh-TW" altLang="en-US">
                <a:latin typeface="標楷體" panose="03000509000000000000" pitchFamily="65" charset="-120"/>
              </a:rPr>
              <a:t>，甚至長相也相同</a:t>
            </a:r>
            <a:r>
              <a:rPr lang="zh-TW" altLang="zh-TW">
                <a:latin typeface="標楷體" panose="03000509000000000000" pitchFamily="65" charset="-120"/>
              </a:rPr>
              <a:t>，</a:t>
            </a:r>
            <a:r>
              <a:rPr lang="zh-TW" altLang="en-US">
                <a:latin typeface="標楷體" panose="03000509000000000000" pitchFamily="65" charset="-120"/>
              </a:rPr>
              <a:t>然而試問</a:t>
            </a:r>
            <a:r>
              <a:rPr lang="zh-TW" altLang="zh-TW">
                <a:latin typeface="標楷體" panose="03000509000000000000" pitchFamily="65" charset="-120"/>
              </a:rPr>
              <a:t>命運</a:t>
            </a:r>
            <a:r>
              <a:rPr lang="zh-TW" altLang="en-US">
                <a:latin typeface="標楷體" panose="03000509000000000000" pitchFamily="65" charset="-120"/>
              </a:rPr>
              <a:t>相</a:t>
            </a:r>
            <a:r>
              <a:rPr lang="zh-TW" altLang="zh-TW">
                <a:latin typeface="標楷體" panose="03000509000000000000" pitchFamily="65" charset="-120"/>
              </a:rPr>
              <a:t>同</a:t>
            </a:r>
            <a:r>
              <a:rPr lang="zh-TW" altLang="en-US">
                <a:latin typeface="標楷體" panose="03000509000000000000" pitchFamily="65" charset="-120"/>
              </a:rPr>
              <a:t>否</a:t>
            </a:r>
            <a:r>
              <a:rPr lang="zh-TW" altLang="zh-TW">
                <a:latin typeface="標楷體" panose="03000509000000000000" pitchFamily="65" charset="-120"/>
              </a:rPr>
              <a:t>？</a:t>
            </a:r>
            <a:endParaRPr lang="en-US" altLang="zh-TW">
              <a:latin typeface="標楷體" panose="03000509000000000000" pitchFamily="65" charset="-120"/>
            </a:endParaRPr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雙胞胎</a:t>
            </a:r>
            <a:r>
              <a:rPr lang="zh-TW" altLang="en-US"/>
              <a:t>的</a:t>
            </a:r>
            <a:r>
              <a:rPr lang="zh-TW" altLang="zh-TW"/>
              <a:t>命運</a:t>
            </a:r>
            <a:r>
              <a:rPr lang="zh-TW" altLang="en-US"/>
              <a:t>為</a:t>
            </a:r>
            <a:r>
              <a:rPr lang="zh-TW" altLang="zh-TW"/>
              <a:t>何不同？</a:t>
            </a:r>
            <a:endParaRPr lang="en-US" altLang="zh-TW"/>
          </a:p>
          <a:p>
            <a:pPr indent="323850"/>
            <a:r>
              <a:rPr lang="zh-TW" altLang="zh-TW"/>
              <a:t>因為每人各有一個靈魂</a:t>
            </a:r>
            <a:r>
              <a:rPr lang="zh-TW" altLang="en-US"/>
              <a:t>。</a:t>
            </a:r>
            <a:r>
              <a:rPr lang="zh-TW" altLang="zh-TW"/>
              <a:t>前世因果不同，今生命運自然不同，此即因果業力之影響。</a:t>
            </a:r>
            <a:endParaRPr lang="zh-TW" altLang="en-US"/>
          </a:p>
        </p:txBody>
      </p:sp>
      <p:sp>
        <p:nvSpPr>
          <p:cNvPr id="31748" name="投影片編號版面配置區 3">
            <a:extLst>
              <a:ext uri="{FF2B5EF4-FFF2-40B4-BE49-F238E27FC236}">
                <a16:creationId xmlns:a16="http://schemas.microsoft.com/office/drawing/2014/main" id="{AA6F5D37-52AE-4D9B-8FAF-5A5F7B6469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B71A98C-C8A9-4A3F-9A2A-B793145A7A4E}" type="slidenum">
              <a:rPr kumimoji="0" lang="zh-TW" altLang="en-US"/>
              <a:pPr/>
              <a:t>8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影像版面配置區 1">
            <a:extLst>
              <a:ext uri="{FF2B5EF4-FFF2-40B4-BE49-F238E27FC236}">
                <a16:creationId xmlns:a16="http://schemas.microsoft.com/office/drawing/2014/main" id="{B99DD6BB-1F14-4461-8910-42239D3FC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1469641C-B4A1-41BD-ACB5-58832BC92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/>
              <a:t>前世有善因者，此世得善果；前世結惡因，此世得惡果，乃當然之理。</a:t>
            </a:r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3DE9C1CB-43DA-4D9B-95C5-0872CF638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516CBDF-63BB-45EB-BFA3-A9B138146B59}" type="slidenum">
              <a:rPr kumimoji="0" lang="zh-TW" altLang="en-US"/>
              <a:pPr/>
              <a:t>9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>
            <a:extLst>
              <a:ext uri="{FF2B5EF4-FFF2-40B4-BE49-F238E27FC236}">
                <a16:creationId xmlns:a16="http://schemas.microsoft.com/office/drawing/2014/main" id="{750E2BA2-C416-4AC2-BFD6-BA3D2D9A91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>
            <a:extLst>
              <a:ext uri="{FF2B5EF4-FFF2-40B4-BE49-F238E27FC236}">
                <a16:creationId xmlns:a16="http://schemas.microsoft.com/office/drawing/2014/main" id="{C5D4FEA4-21E0-45B6-A9A7-0053422AC3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/>
            <a:r>
              <a:rPr lang="zh-TW" altLang="en-US"/>
              <a:t>黎某，廣東人，修煉氣功多年。某日修煉時，一股熱氣從下腹升起，最後沖出百會，與肉體分離，從此致力於靈魂之研究，著有</a:t>
            </a:r>
            <a:r>
              <a:rPr lang="en-US" altLang="zh-TW"/>
              <a:t>《</a:t>
            </a:r>
            <a:r>
              <a:rPr lang="zh-TW" altLang="en-US"/>
              <a:t>回歸生命的原點</a:t>
            </a:r>
            <a:r>
              <a:rPr lang="en-US" altLang="zh-TW"/>
              <a:t>》</a:t>
            </a:r>
            <a:r>
              <a:rPr lang="zh-TW" altLang="en-US"/>
              <a:t>一書。書中立論，以為「今生的性格和才能，都是前世性格、才能的沿襲。今生的命運，是前世命運的繼承。今生的人際關係、愛情、婚姻等等，都是前世舖墊好的。」包含人之長相、嗜好及專長等，都與前世因果有關。</a:t>
            </a:r>
          </a:p>
        </p:txBody>
      </p:sp>
      <p:sp>
        <p:nvSpPr>
          <p:cNvPr id="33796" name="投影片編號版面配置區 3">
            <a:extLst>
              <a:ext uri="{FF2B5EF4-FFF2-40B4-BE49-F238E27FC236}">
                <a16:creationId xmlns:a16="http://schemas.microsoft.com/office/drawing/2014/main" id="{A0FBCE82-B45B-48F6-82FA-F11880B8E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0AF97573-8575-4B19-87B4-FA7CCBA1866B}" type="slidenum">
              <a:rPr kumimoji="0" lang="zh-TW" altLang="en-US"/>
              <a:pPr/>
              <a:t>10</a:t>
            </a:fld>
            <a:endParaRPr kumimoji="0"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3670176" cy="1872208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dirty="0">
                <a:latin typeface="文鼎古印體" panose="03000809000000000000" pitchFamily="65" charset="-120"/>
                <a:ea typeface="文鼎古印體" panose="03000809000000000000" pitchFamily="65" charset="-120"/>
              </a:rPr>
              <a:t>因果業力與解脫之道</a:t>
            </a:r>
            <a:endParaRPr lang="zh-TW" altLang="en-US" sz="5400" b="1" dirty="0"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5040560" cy="17526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靜心靜坐第三講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2022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日修訂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柳光赦</a:t>
            </a:r>
          </a:p>
          <a:p>
            <a:endParaRPr lang="zh-TW" altLang="en-US" dirty="0"/>
          </a:p>
        </p:txBody>
      </p:sp>
      <p:pic>
        <p:nvPicPr>
          <p:cNvPr id="5" name="Picture 2" descr="我命由我不由天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-25878256"/>
            <a:ext cx="2511672" cy="4464496"/>
          </a:xfrm>
          <a:prstGeom prst="rect">
            <a:avLst/>
          </a:prstGeom>
          <a:noFill/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EE4B0DB2-EAC3-484B-9C9A-2436EDF9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076056" y="2473328"/>
            <a:ext cx="3744416" cy="2971896"/>
          </a:xfrm>
          <a:prstGeom prst="ellipse">
            <a:avLst/>
          </a:prstGeom>
          <a:ln>
            <a:noFill/>
          </a:ln>
          <a:effectLst/>
        </p:spPr>
      </p:pic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790C72-1D7F-4CC6-B819-4226DC3A1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475" y="1600200"/>
            <a:ext cx="5122863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kumimoji="1" lang="zh-TW" altLang="en-US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</a:rPr>
              <a:t>性格、才能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1" lang="zh-TW" altLang="en-US" b="1" dirty="0">
                <a:solidFill>
                  <a:srgbClr val="C00000"/>
                </a:solidFill>
                <a:latin typeface="標楷體" pitchFamily="65" charset="-120"/>
              </a:rPr>
              <a:t>前世性格、才能的沿襲</a:t>
            </a:r>
            <a:endParaRPr kumimoji="1" lang="en-US" altLang="zh-TW" b="1" dirty="0">
              <a:solidFill>
                <a:srgbClr val="C00000"/>
              </a:solidFill>
              <a:latin typeface="標楷體" pitchFamily="65" charset="-12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kumimoji="1" lang="zh-TW" altLang="en-US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</a:rPr>
              <a:t>命運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1" lang="zh-TW" altLang="en-US" b="1" dirty="0">
                <a:solidFill>
                  <a:srgbClr val="C00000"/>
                </a:solidFill>
                <a:latin typeface="標楷體" pitchFamily="65" charset="-120"/>
              </a:rPr>
              <a:t>前世命運的繼承</a:t>
            </a:r>
            <a:endParaRPr kumimoji="1" lang="en-US" altLang="zh-TW" b="1" dirty="0">
              <a:solidFill>
                <a:srgbClr val="C00000"/>
              </a:solidFill>
              <a:latin typeface="標楷體" pitchFamily="65" charset="-12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kumimoji="1" lang="zh-TW" altLang="en-US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</a:rPr>
              <a:t>人際關係、愛情、婚姻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1" lang="zh-TW" altLang="en-US" b="1" dirty="0">
                <a:solidFill>
                  <a:srgbClr val="C00000"/>
                </a:solidFill>
                <a:latin typeface="標楷體" pitchFamily="65" charset="-120"/>
              </a:rPr>
              <a:t>前世的舖墊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C59F23-D847-40FC-BE61-25D3AEAFF8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C44587-2584-4AC7-8698-858020A3CEBC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385E76-BBFD-49CB-8837-4E97E72F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16389" name="投影片編號版面配置區 5">
            <a:extLst>
              <a:ext uri="{FF2B5EF4-FFF2-40B4-BE49-F238E27FC236}">
                <a16:creationId xmlns:a16="http://schemas.microsoft.com/office/drawing/2014/main" id="{5302E019-3C66-4577-BDC4-7F4A5D55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95D0097-D44E-4BCF-BC19-A50DAF7B6B35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10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6390" name="圖片 6" descr="未命名.png">
            <a:extLst>
              <a:ext uri="{FF2B5EF4-FFF2-40B4-BE49-F238E27FC236}">
                <a16:creationId xmlns:a16="http://schemas.microsoft.com/office/drawing/2014/main" id="{62C2C19E-4E77-4768-9513-368E5813D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236855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FF8458-359B-444B-ACED-E0022B2FBD2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4EF007-7E5D-4AF7-8E08-838DA08F7000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EE0E9-E878-45F9-81E9-09B330BB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6CFC655A-D767-47F5-A80C-273A1E8B5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705310"/>
              </p:ext>
            </p:extLst>
          </p:nvPr>
        </p:nvGraphicFramePr>
        <p:xfrm>
          <a:off x="1547664" y="836712"/>
          <a:ext cx="6096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4034" name="Picture 2" descr="豺狼虎豹中的豺，是什麼樣的生物？ @ daddy-poppy's 藥學跟動物世界:: 痞客邦::">
            <a:extLst>
              <a:ext uri="{FF2B5EF4-FFF2-40B4-BE49-F238E27FC236}">
                <a16:creationId xmlns:a16="http://schemas.microsoft.com/office/drawing/2014/main" id="{2EB2E664-5127-4967-8D0A-8027BFF1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708" y="3493105"/>
            <a:ext cx="3597244" cy="2528184"/>
          </a:xfrm>
          <a:prstGeom prst="ellipse">
            <a:avLst/>
          </a:prstGeom>
          <a:noFill/>
        </p:spPr>
      </p:pic>
      <p:pic>
        <p:nvPicPr>
          <p:cNvPr id="16391" name="Picture 4" descr="E:\1照片--史料\4師尊師母照片\1師尊與同奮\師尊與弟子開示-2.tif">
            <a:extLst>
              <a:ext uri="{FF2B5EF4-FFF2-40B4-BE49-F238E27FC236}">
                <a16:creationId xmlns:a16="http://schemas.microsoft.com/office/drawing/2014/main" id="{91F166A2-4DE0-42D1-BCAE-AD88C048C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109913"/>
            <a:ext cx="386238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276F301-B4FC-4495-8B7D-7A2E4E25F70A}"/>
              </a:ext>
            </a:extLst>
          </p:cNvPr>
          <p:cNvSpPr txBox="1"/>
          <p:nvPr/>
        </p:nvSpPr>
        <p:spPr>
          <a:xfrm>
            <a:off x="4643438" y="5876925"/>
            <a:ext cx="37449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2400" dirty="0">
                <a:solidFill>
                  <a:schemeClr val="bg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梅丹理與本師涵靜老人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B01627E-80E8-41B2-9AB9-8459E3786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3284538"/>
            <a:ext cx="6159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豺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5EDE515-A020-418B-8637-08B5418F48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4521B3E-FCB6-4D41-8E8C-13F657265611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503E2D9-B59D-4827-968D-1C1C1CA4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18436" name="投影片編號版面配置區 3">
            <a:extLst>
              <a:ext uri="{FF2B5EF4-FFF2-40B4-BE49-F238E27FC236}">
                <a16:creationId xmlns:a16="http://schemas.microsoft.com/office/drawing/2014/main" id="{A426470D-8D3C-4431-A82B-1C1979541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116A89D-09FF-4BF3-A248-C54990A4D605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12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8" name="雲朵形圖說文字 7">
            <a:extLst>
              <a:ext uri="{FF2B5EF4-FFF2-40B4-BE49-F238E27FC236}">
                <a16:creationId xmlns:a16="http://schemas.microsoft.com/office/drawing/2014/main" id="{D84DCE9B-4592-409B-948F-AD49E2325AF5}"/>
              </a:ext>
            </a:extLst>
          </p:cNvPr>
          <p:cNvSpPr/>
          <p:nvPr/>
        </p:nvSpPr>
        <p:spPr>
          <a:xfrm>
            <a:off x="4643438" y="2205038"/>
            <a:ext cx="2520950" cy="1079500"/>
          </a:xfrm>
          <a:prstGeom prst="cloudCallout">
            <a:avLst>
              <a:gd name="adj1" fmla="val -85113"/>
              <a:gd name="adj2" fmla="val 8368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前世種下的怪病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C745EFB-7BE5-41A1-99BE-23C97B0C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055688"/>
            <a:ext cx="1296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心懷嗔怨</a:t>
            </a:r>
          </a:p>
        </p:txBody>
      </p:sp>
      <p:pic>
        <p:nvPicPr>
          <p:cNvPr id="17416" name="Picture 8" descr="凡事皆有因果萬事皆有輪迴：你給別人的一切都會回到你身上！ ＊ 阿波羅新聞網">
            <a:extLst>
              <a:ext uri="{FF2B5EF4-FFF2-40B4-BE49-F238E27FC236}">
                <a16:creationId xmlns:a16="http://schemas.microsoft.com/office/drawing/2014/main" id="{C95C8778-1279-4007-A1D0-AAF24F80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21163"/>
            <a:ext cx="439261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22FBC54-CEDB-4E0F-AAB1-D8F53E943B04}"/>
              </a:ext>
            </a:extLst>
          </p:cNvPr>
          <p:cNvSpPr/>
          <p:nvPr/>
        </p:nvSpPr>
        <p:spPr>
          <a:xfrm>
            <a:off x="1404938" y="2492375"/>
            <a:ext cx="1511300" cy="865188"/>
          </a:xfrm>
          <a:prstGeom prst="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FF0000"/>
                </a:solidFill>
                <a:latin typeface="文鼎勘亭流" pitchFamily="49" charset="-120"/>
                <a:ea typeface="文鼎勘亭流" pitchFamily="49" charset="-120"/>
                <a:sym typeface="Symbol" pitchFamily="18" charset="2"/>
              </a:rPr>
              <a:t>健康</a:t>
            </a:r>
            <a:endParaRPr lang="zh-TW" altLang="en-US" sz="4000" dirty="0">
              <a:solidFill>
                <a:srgbClr val="FF0000"/>
              </a:solidFill>
              <a:latin typeface="文鼎勘亭流" pitchFamily="49" charset="-120"/>
              <a:ea typeface="文鼎勘亭流" pitchFamily="49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C47A5F9-779D-41A4-BD9E-6D3E257B29B5}"/>
              </a:ext>
            </a:extLst>
          </p:cNvPr>
          <p:cNvSpPr/>
          <p:nvPr/>
        </p:nvSpPr>
        <p:spPr>
          <a:xfrm>
            <a:off x="1404938" y="3993357"/>
            <a:ext cx="1511300" cy="863600"/>
          </a:xfrm>
          <a:prstGeom prst="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FF0000"/>
                </a:solidFill>
                <a:latin typeface="文鼎勘亭流" pitchFamily="49" charset="-120"/>
                <a:ea typeface="文鼎勘亭流" pitchFamily="49" charset="-120"/>
                <a:sym typeface="Symbol" pitchFamily="18" charset="2"/>
              </a:rPr>
              <a:t>家庭</a:t>
            </a:r>
          </a:p>
        </p:txBody>
      </p:sp>
      <p:sp>
        <p:nvSpPr>
          <p:cNvPr id="17" name="向下箭號 16">
            <a:extLst>
              <a:ext uri="{FF2B5EF4-FFF2-40B4-BE49-F238E27FC236}">
                <a16:creationId xmlns:a16="http://schemas.microsoft.com/office/drawing/2014/main" id="{14301568-2D37-4A07-9B2A-6F1FAADDE7FB}"/>
              </a:ext>
            </a:extLst>
          </p:cNvPr>
          <p:cNvSpPr/>
          <p:nvPr/>
        </p:nvSpPr>
        <p:spPr>
          <a:xfrm>
            <a:off x="1836738" y="3532540"/>
            <a:ext cx="647700" cy="288925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759AA5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FD09B45-0F97-4735-8970-E38E3DC7C31B}"/>
              </a:ext>
            </a:extLst>
          </p:cNvPr>
          <p:cNvSpPr/>
          <p:nvPr/>
        </p:nvSpPr>
        <p:spPr>
          <a:xfrm>
            <a:off x="1404938" y="5445720"/>
            <a:ext cx="1511300" cy="863600"/>
          </a:xfrm>
          <a:prstGeom prst="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FF0000"/>
                </a:solidFill>
                <a:latin typeface="文鼎勘亭流" pitchFamily="49" charset="-120"/>
                <a:ea typeface="文鼎勘亭流" pitchFamily="49" charset="-120"/>
                <a:sym typeface="Symbol" pitchFamily="18" charset="2"/>
              </a:rPr>
              <a:t>事業</a:t>
            </a:r>
          </a:p>
        </p:txBody>
      </p:sp>
      <p:sp>
        <p:nvSpPr>
          <p:cNvPr id="19" name="向下箭號 18">
            <a:extLst>
              <a:ext uri="{FF2B5EF4-FFF2-40B4-BE49-F238E27FC236}">
                <a16:creationId xmlns:a16="http://schemas.microsoft.com/office/drawing/2014/main" id="{5D7ACE1E-52C4-4A2A-80AF-32CBD587AB77}"/>
              </a:ext>
            </a:extLst>
          </p:cNvPr>
          <p:cNvSpPr/>
          <p:nvPr/>
        </p:nvSpPr>
        <p:spPr>
          <a:xfrm>
            <a:off x="1836738" y="5013920"/>
            <a:ext cx="647700" cy="287337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CCCCFF"/>
              </a:solidFill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E6512AFA-B26F-4925-8819-2DC858F3DE5B}"/>
              </a:ext>
            </a:extLst>
          </p:cNvPr>
          <p:cNvCxnSpPr/>
          <p:nvPr/>
        </p:nvCxnSpPr>
        <p:spPr>
          <a:xfrm>
            <a:off x="3779838" y="1557338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雲朵形圖說文字 22">
            <a:extLst>
              <a:ext uri="{FF2B5EF4-FFF2-40B4-BE49-F238E27FC236}">
                <a16:creationId xmlns:a16="http://schemas.microsoft.com/office/drawing/2014/main" id="{3EBD564C-8701-49D9-BB4F-95F58FAB1B2B}"/>
              </a:ext>
            </a:extLst>
          </p:cNvPr>
          <p:cNvSpPr/>
          <p:nvPr/>
        </p:nvSpPr>
        <p:spPr>
          <a:xfrm>
            <a:off x="3563938" y="3429000"/>
            <a:ext cx="1979612" cy="863600"/>
          </a:xfrm>
          <a:prstGeom prst="cloudCallout">
            <a:avLst>
              <a:gd name="adj1" fmla="val -81218"/>
              <a:gd name="adj2" fmla="val 55336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胡淑遠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39A8340-C279-4287-9F15-7E4D0AE434EF}"/>
              </a:ext>
            </a:extLst>
          </p:cNvPr>
          <p:cNvSpPr/>
          <p:nvPr/>
        </p:nvSpPr>
        <p:spPr>
          <a:xfrm>
            <a:off x="611188" y="981075"/>
            <a:ext cx="3097212" cy="1079500"/>
          </a:xfrm>
          <a:prstGeom prst="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文鼎古印體" pitchFamily="49" charset="-120"/>
                <a:ea typeface="文鼎古印體" pitchFamily="49" charset="-120"/>
                <a:sym typeface="Symbol" pitchFamily="18" charset="2"/>
              </a:rPr>
              <a:t>惡業的影響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E22EB2A-841F-424D-81D0-5DECCB1CD63E}"/>
              </a:ext>
            </a:extLst>
          </p:cNvPr>
          <p:cNvCxnSpPr/>
          <p:nvPr/>
        </p:nvCxnSpPr>
        <p:spPr>
          <a:xfrm>
            <a:off x="5435600" y="1566863"/>
            <a:ext cx="57626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8B7CF19-E38C-4433-837B-FBE96427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258888"/>
            <a:ext cx="12239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報復</a:t>
            </a: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B698AECD-E308-43F2-B69B-6AA441159B01}"/>
              </a:ext>
            </a:extLst>
          </p:cNvPr>
          <p:cNvCxnSpPr/>
          <p:nvPr/>
        </p:nvCxnSpPr>
        <p:spPr>
          <a:xfrm>
            <a:off x="6948488" y="1557338"/>
            <a:ext cx="57626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8985DAF-931C-4F36-9B30-83591294C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1258888"/>
            <a:ext cx="1223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痛苦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2" grpId="0" animBg="1"/>
      <p:bldP spid="14" grpId="0" animBg="1"/>
      <p:bldP spid="17" grpId="0" animBg="1"/>
      <p:bldP spid="18" grpId="0" animBg="1"/>
      <p:bldP spid="19" grpId="0" animBg="1"/>
      <p:bldP spid="23" grpId="0" animBg="1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79D67B2-0422-4043-AF2A-4C424C4B81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8EC7A6-40BA-4B7E-B9CF-DC2567B723A2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EB3F59C-C91B-4FE0-86C5-4AA76CF1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id="{E842EE36-D888-4329-987A-136CE1A4A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85A1E7B-5290-49EF-AD58-AE4BF87ABD70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13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8458109-2AF7-4E45-9800-533F5DE61A80}"/>
              </a:ext>
            </a:extLst>
          </p:cNvPr>
          <p:cNvSpPr txBox="1">
            <a:spLocks/>
          </p:cNvSpPr>
          <p:nvPr/>
        </p:nvSpPr>
        <p:spPr>
          <a:xfrm>
            <a:off x="539750" y="908050"/>
            <a:ext cx="7848600" cy="8651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000000"/>
                </a:solidFill>
                <a:latin typeface="文鼎古印體" pitchFamily="49" charset="-120"/>
                <a:ea typeface="文鼎古印體" pitchFamily="49" charset="-120"/>
                <a:cs typeface="+mj-cs"/>
                <a:sym typeface="Symbol" pitchFamily="18" charset="2"/>
              </a:rPr>
              <a:t>解脫之道</a:t>
            </a:r>
            <a:endParaRPr kumimoji="0" lang="zh-TW" altLang="en-US" sz="4800" dirty="0">
              <a:latin typeface="文鼎古印體" pitchFamily="49" charset="-120"/>
              <a:ea typeface="文鼎古印體" pitchFamily="49" charset="-120"/>
              <a:cs typeface="+mj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C32F035-A21A-4AC5-A527-982D5134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2276475"/>
            <a:ext cx="20875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痛苦就是在消業</a:t>
            </a:r>
          </a:p>
        </p:txBody>
      </p:sp>
      <p:sp>
        <p:nvSpPr>
          <p:cNvPr id="12" name="雲朵形圖說文字 11">
            <a:extLst>
              <a:ext uri="{FF2B5EF4-FFF2-40B4-BE49-F238E27FC236}">
                <a16:creationId xmlns:a16="http://schemas.microsoft.com/office/drawing/2014/main" id="{30C32929-0AEA-4223-819B-CDE2D00D7369}"/>
              </a:ext>
            </a:extLst>
          </p:cNvPr>
          <p:cNvSpPr/>
          <p:nvPr/>
        </p:nvSpPr>
        <p:spPr>
          <a:xfrm>
            <a:off x="612775" y="1268413"/>
            <a:ext cx="1943100" cy="790575"/>
          </a:xfrm>
          <a:prstGeom prst="cloudCallout">
            <a:avLst>
              <a:gd name="adj1" fmla="val 56068"/>
              <a:gd name="adj2" fmla="val 58621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陳光秦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CF1D11C-DF86-4F45-BE9E-FD40F05C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079875"/>
            <a:ext cx="20875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金光化解怨氣</a:t>
            </a:r>
          </a:p>
        </p:txBody>
      </p:sp>
      <p:sp>
        <p:nvSpPr>
          <p:cNvPr id="16" name="雲朵形圖說文字 15">
            <a:extLst>
              <a:ext uri="{FF2B5EF4-FFF2-40B4-BE49-F238E27FC236}">
                <a16:creationId xmlns:a16="http://schemas.microsoft.com/office/drawing/2014/main" id="{C15837C6-F7AB-4491-A716-1232623DCE1C}"/>
              </a:ext>
            </a:extLst>
          </p:cNvPr>
          <p:cNvSpPr/>
          <p:nvPr/>
        </p:nvSpPr>
        <p:spPr>
          <a:xfrm>
            <a:off x="4572000" y="5589588"/>
            <a:ext cx="1944688" cy="719137"/>
          </a:xfrm>
          <a:prstGeom prst="cloudCallout">
            <a:avLst>
              <a:gd name="adj1" fmla="val -70278"/>
              <a:gd name="adj2" fmla="val -113758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陳光秦</a:t>
            </a:r>
          </a:p>
        </p:txBody>
      </p:sp>
      <p:sp>
        <p:nvSpPr>
          <p:cNvPr id="14" name="雲朵形圖說文字 13">
            <a:extLst>
              <a:ext uri="{FF2B5EF4-FFF2-40B4-BE49-F238E27FC236}">
                <a16:creationId xmlns:a16="http://schemas.microsoft.com/office/drawing/2014/main" id="{5CF81BDE-FAEF-4927-BBBD-E5561BA6E82F}"/>
              </a:ext>
            </a:extLst>
          </p:cNvPr>
          <p:cNvSpPr/>
          <p:nvPr/>
        </p:nvSpPr>
        <p:spPr>
          <a:xfrm>
            <a:off x="6335713" y="836613"/>
            <a:ext cx="2268537" cy="1008062"/>
          </a:xfrm>
          <a:prstGeom prst="cloudCallout">
            <a:avLst>
              <a:gd name="adj1" fmla="val -50891"/>
              <a:gd name="adj2" fmla="val 96165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/>
              <a:t>某人胃部開刀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474B52A-C5A1-4ABE-8EB6-F44AB20B0E9B}"/>
              </a:ext>
            </a:extLst>
          </p:cNvPr>
          <p:cNvSpPr/>
          <p:nvPr/>
        </p:nvSpPr>
        <p:spPr>
          <a:xfrm>
            <a:off x="1116013" y="2349500"/>
            <a:ext cx="2808287" cy="1079500"/>
          </a:xfrm>
          <a:prstGeom prst="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latin typeface="文鼎勘亭流" pitchFamily="49" charset="-120"/>
                <a:ea typeface="文鼎勘亭流" pitchFamily="49" charset="-120"/>
                <a:sym typeface="Symbol" pitchFamily="18" charset="2"/>
              </a:rPr>
              <a:t>以痛苦償還</a:t>
            </a:r>
            <a:endParaRPr lang="zh-TW" altLang="en-US" sz="4000" dirty="0">
              <a:latin typeface="文鼎勘亭流" pitchFamily="49" charset="-120"/>
              <a:ea typeface="文鼎勘亭流" pitchFamily="49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751F484-C496-44D9-BA0F-86453DC3B0E1}"/>
              </a:ext>
            </a:extLst>
          </p:cNvPr>
          <p:cNvSpPr/>
          <p:nvPr/>
        </p:nvSpPr>
        <p:spPr>
          <a:xfrm>
            <a:off x="1116013" y="4076700"/>
            <a:ext cx="2808287" cy="1081088"/>
          </a:xfrm>
          <a:prstGeom prst="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latin typeface="文鼎勘亭流" pitchFamily="49" charset="-120"/>
                <a:ea typeface="文鼎勘亭流" pitchFamily="49" charset="-120"/>
                <a:sym typeface="Symbol" pitchFamily="18" charset="2"/>
              </a:rPr>
              <a:t>仙佛調解</a:t>
            </a:r>
            <a:endParaRPr lang="zh-TW" altLang="en-US" sz="4000" dirty="0">
              <a:latin typeface="文鼎勘亭流" pitchFamily="49" charset="-120"/>
              <a:ea typeface="文鼎勘亭流" pitchFamily="49" charset="-12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B057311F-715E-4598-8873-7FAB5A2D647E}"/>
              </a:ext>
            </a:extLst>
          </p:cNvPr>
          <p:cNvCxnSpPr/>
          <p:nvPr/>
        </p:nvCxnSpPr>
        <p:spPr>
          <a:xfrm>
            <a:off x="4427538" y="4652963"/>
            <a:ext cx="1152525" cy="0"/>
          </a:xfrm>
          <a:prstGeom prst="line">
            <a:avLst/>
          </a:prstGeom>
          <a:ln w="19050">
            <a:solidFill>
              <a:srgbClr val="759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C6F70FDB-92B7-4082-A48A-E0AFA76C9230}"/>
              </a:ext>
            </a:extLst>
          </p:cNvPr>
          <p:cNvCxnSpPr/>
          <p:nvPr/>
        </p:nvCxnSpPr>
        <p:spPr>
          <a:xfrm>
            <a:off x="4427538" y="2852738"/>
            <a:ext cx="1152525" cy="0"/>
          </a:xfrm>
          <a:prstGeom prst="line">
            <a:avLst/>
          </a:prstGeom>
          <a:ln w="19050">
            <a:solidFill>
              <a:srgbClr val="759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/>
      <p:bldP spid="16" grpId="0" animBg="1"/>
      <p:bldP spid="14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DE21DC2-B3FB-48C6-A1B9-7185060025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8EC7A6-40BA-4B7E-B9CF-DC2567B723A2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0F2AC9C-1389-40DA-A771-C84FB3A4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20484" name="投影片編號版面配置區 3">
            <a:extLst>
              <a:ext uri="{FF2B5EF4-FFF2-40B4-BE49-F238E27FC236}">
                <a16:creationId xmlns:a16="http://schemas.microsoft.com/office/drawing/2014/main" id="{418A11BA-3FFD-41D4-BDFD-B4D836291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E35B5B8-9A9A-4F55-BC33-7AA53F8F200A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14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6F23E7E-5111-44F3-BED9-CF41B7B41EF1}"/>
              </a:ext>
            </a:extLst>
          </p:cNvPr>
          <p:cNvSpPr txBox="1">
            <a:spLocks/>
          </p:cNvSpPr>
          <p:nvPr/>
        </p:nvSpPr>
        <p:spPr>
          <a:xfrm>
            <a:off x="539750" y="549275"/>
            <a:ext cx="7993063" cy="10080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000000"/>
                </a:solidFill>
                <a:latin typeface="文鼎古印體" pitchFamily="49" charset="-120"/>
                <a:ea typeface="文鼎古印體" pitchFamily="49" charset="-120"/>
                <a:cs typeface="+mj-cs"/>
                <a:sym typeface="Symbol" pitchFamily="18" charset="2"/>
              </a:rPr>
              <a:t>培功立德</a:t>
            </a:r>
            <a:endParaRPr kumimoji="0" lang="zh-TW" altLang="en-US" sz="4800" dirty="0">
              <a:latin typeface="文鼎古印體" pitchFamily="49" charset="-120"/>
              <a:ea typeface="文鼎古印體" pitchFamily="49" charset="-120"/>
              <a:cs typeface="+mj-cs"/>
            </a:endParaRPr>
          </a:p>
        </p:txBody>
      </p:sp>
      <p:sp>
        <p:nvSpPr>
          <p:cNvPr id="9" name="雲朵形圖說文字 8">
            <a:extLst>
              <a:ext uri="{FF2B5EF4-FFF2-40B4-BE49-F238E27FC236}">
                <a16:creationId xmlns:a16="http://schemas.microsoft.com/office/drawing/2014/main" id="{12A0461E-548D-4BB9-9FBF-8D96B267CBDF}"/>
              </a:ext>
            </a:extLst>
          </p:cNvPr>
          <p:cNvSpPr/>
          <p:nvPr/>
        </p:nvSpPr>
        <p:spPr>
          <a:xfrm>
            <a:off x="1260475" y="4652963"/>
            <a:ext cx="1943100" cy="936625"/>
          </a:xfrm>
          <a:prstGeom prst="cloudCallout">
            <a:avLst>
              <a:gd name="adj1" fmla="val 75373"/>
              <a:gd name="adj2" fmla="val -131281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張凝繆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6B147B5-FA50-44C6-BA62-8D023C0A2E6A}"/>
              </a:ext>
            </a:extLst>
          </p:cNvPr>
          <p:cNvSpPr/>
          <p:nvPr/>
        </p:nvSpPr>
        <p:spPr>
          <a:xfrm>
            <a:off x="1331913" y="1989138"/>
            <a:ext cx="2592387" cy="1079500"/>
          </a:xfrm>
          <a:prstGeom prst="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latin typeface="文鼎勘亭流" pitchFamily="49" charset="-120"/>
                <a:ea typeface="文鼎勘亭流" pitchFamily="49" charset="-120"/>
                <a:sym typeface="Symbol" pitchFamily="18" charset="2"/>
              </a:rPr>
              <a:t>廿字真言</a:t>
            </a:r>
            <a:endParaRPr lang="zh-TW" altLang="en-US" sz="4000" dirty="0">
              <a:latin typeface="文鼎勘亭流" pitchFamily="49" charset="-120"/>
              <a:ea typeface="文鼎勘亭流" pitchFamily="49" charset="-120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E3A2B2A4-BC69-450D-B865-6EFF0B73E326}"/>
              </a:ext>
            </a:extLst>
          </p:cNvPr>
          <p:cNvCxnSpPr/>
          <p:nvPr/>
        </p:nvCxnSpPr>
        <p:spPr>
          <a:xfrm>
            <a:off x="4140200" y="2565400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文字方塊 15">
            <a:extLst>
              <a:ext uri="{FF2B5EF4-FFF2-40B4-BE49-F238E27FC236}">
                <a16:creationId xmlns:a16="http://schemas.microsoft.com/office/drawing/2014/main" id="{F01ABC10-5D19-484C-858E-D21C8D0E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205038"/>
            <a:ext cx="345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接引天地正氣</a:t>
            </a:r>
          </a:p>
        </p:txBody>
      </p:sp>
      <p:sp>
        <p:nvSpPr>
          <p:cNvPr id="20490" name="AutoShape 12" descr="Hobby Master 趣味達人: 【廿字】人人可信，人人可行，為人處事之準則-「廿字真言」">
            <a:extLst>
              <a:ext uri="{FF2B5EF4-FFF2-40B4-BE49-F238E27FC236}">
                <a16:creationId xmlns:a16="http://schemas.microsoft.com/office/drawing/2014/main" id="{1C703F6F-06A2-4394-BA15-672E8916E6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pic>
        <p:nvPicPr>
          <p:cNvPr id="19470" name="Picture 14" descr="Hobby Master 趣味達人: 【廿字】人人可信，人人可行，為人處事之準則-「廿字真言」">
            <a:extLst>
              <a:ext uri="{FF2B5EF4-FFF2-40B4-BE49-F238E27FC236}">
                <a16:creationId xmlns:a16="http://schemas.microsoft.com/office/drawing/2014/main" id="{D08EEFF1-4F55-48C4-A59E-D467DBD44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997200"/>
            <a:ext cx="21590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4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C252E95-DA2D-42A1-ACF6-95246626FF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8EC7A6-40BA-4B7E-B9CF-DC2567B723A2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3F8E9BD-57E4-497C-9E0F-16CB082E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21508" name="投影片編號版面配置區 3">
            <a:extLst>
              <a:ext uri="{FF2B5EF4-FFF2-40B4-BE49-F238E27FC236}">
                <a16:creationId xmlns:a16="http://schemas.microsoft.com/office/drawing/2014/main" id="{A0612DAF-01E2-487E-A927-30F1054FD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1E0CFEC-D711-48F4-94B4-616762C79DF0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15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7" name="向右箭號 6">
            <a:extLst>
              <a:ext uri="{FF2B5EF4-FFF2-40B4-BE49-F238E27FC236}">
                <a16:creationId xmlns:a16="http://schemas.microsoft.com/office/drawing/2014/main" id="{16F1456A-C226-41F5-88CF-0E5C8DE15ECA}"/>
              </a:ext>
            </a:extLst>
          </p:cNvPr>
          <p:cNvSpPr/>
          <p:nvPr/>
        </p:nvSpPr>
        <p:spPr>
          <a:xfrm>
            <a:off x="6875463" y="1917700"/>
            <a:ext cx="360362" cy="431800"/>
          </a:xfrm>
          <a:prstGeom prst="right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625535E-F6A9-43E2-A300-4600E6713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1412875"/>
            <a:ext cx="126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殊勝功德</a:t>
            </a:r>
          </a:p>
        </p:txBody>
      </p:sp>
      <p:sp>
        <p:nvSpPr>
          <p:cNvPr id="10" name="向下箭號 9">
            <a:extLst>
              <a:ext uri="{FF2B5EF4-FFF2-40B4-BE49-F238E27FC236}">
                <a16:creationId xmlns:a16="http://schemas.microsoft.com/office/drawing/2014/main" id="{B70DBC5A-E5D7-42D7-9BE3-B9E09ECF73CA}"/>
              </a:ext>
            </a:extLst>
          </p:cNvPr>
          <p:cNvSpPr/>
          <p:nvPr/>
        </p:nvSpPr>
        <p:spPr>
          <a:xfrm>
            <a:off x="2728119" y="5064918"/>
            <a:ext cx="792162" cy="360363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E08027-00BF-4C63-9A32-C6D90D1EC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529287"/>
            <a:ext cx="324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dirty="0">
                <a:latin typeface="文鼎勘亭流" panose="03000A09000000000000" pitchFamily="65" charset="-120"/>
                <a:ea typeface="文鼎勘亭流" panose="03000A09000000000000" pitchFamily="65" charset="-120"/>
              </a:rPr>
              <a:t>無須求神問卜</a:t>
            </a:r>
          </a:p>
        </p:txBody>
      </p:sp>
      <p:sp>
        <p:nvSpPr>
          <p:cNvPr id="13" name="雲朵形圖說文字 8">
            <a:extLst>
              <a:ext uri="{FF2B5EF4-FFF2-40B4-BE49-F238E27FC236}">
                <a16:creationId xmlns:a16="http://schemas.microsoft.com/office/drawing/2014/main" id="{9171FE0B-9DCF-4914-A0CA-5E7220489E4C}"/>
              </a:ext>
            </a:extLst>
          </p:cNvPr>
          <p:cNvSpPr/>
          <p:nvPr/>
        </p:nvSpPr>
        <p:spPr>
          <a:xfrm>
            <a:off x="4716463" y="3716338"/>
            <a:ext cx="4248150" cy="2305050"/>
          </a:xfrm>
          <a:prstGeom prst="cloudCallout">
            <a:avLst>
              <a:gd name="adj1" fmla="val -42379"/>
              <a:gd name="adj2" fmla="val -82570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</a:rPr>
              <a:t>衛仲達</a:t>
            </a:r>
            <a:r>
              <a:rPr lang="en-US" altLang="zh-TW" sz="2800" dirty="0">
                <a:solidFill>
                  <a:schemeClr val="tx1"/>
                </a:solidFill>
              </a:rPr>
              <a:t>—</a:t>
            </a:r>
            <a:r>
              <a:rPr lang="zh-TW" altLang="en-US" sz="2800" dirty="0">
                <a:solidFill>
                  <a:schemeClr val="tx1"/>
                </a:solidFill>
              </a:rPr>
              <a:t>志在天下國家，則善雖少而大；苟在一身，雖多亦小</a:t>
            </a:r>
            <a:endParaRPr lang="zh-TW" altLang="en-US" sz="28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DBB39A5-1834-42FF-AF80-15B3A9F1A007}"/>
              </a:ext>
            </a:extLst>
          </p:cNvPr>
          <p:cNvSpPr/>
          <p:nvPr/>
        </p:nvSpPr>
        <p:spPr>
          <a:xfrm>
            <a:off x="755650" y="1612900"/>
            <a:ext cx="2592388" cy="1079500"/>
          </a:xfrm>
          <a:prstGeom prst="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latin typeface="文鼎勘亭流" pitchFamily="49" charset="-120"/>
                <a:ea typeface="文鼎勘亭流" pitchFamily="49" charset="-120"/>
                <a:sym typeface="Symbol" pitchFamily="18" charset="2"/>
              </a:rPr>
              <a:t>皇誥</a:t>
            </a:r>
            <a:endParaRPr lang="zh-TW" altLang="en-US" sz="4000" dirty="0">
              <a:latin typeface="文鼎勘亭流" pitchFamily="49" charset="-120"/>
              <a:ea typeface="文鼎勘亭流" pitchFamily="49" charset="-12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1D365143-AC17-43DB-A050-ED816D785BD5}"/>
              </a:ext>
            </a:extLst>
          </p:cNvPr>
          <p:cNvCxnSpPr/>
          <p:nvPr/>
        </p:nvCxnSpPr>
        <p:spPr>
          <a:xfrm>
            <a:off x="3563938" y="2141538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文字方塊 18">
            <a:extLst>
              <a:ext uri="{FF2B5EF4-FFF2-40B4-BE49-F238E27FC236}">
                <a16:creationId xmlns:a16="http://schemas.microsoft.com/office/drawing/2014/main" id="{1A1C0DFF-EC96-4A41-B7D4-B82A05A29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557338"/>
            <a:ext cx="273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化延核子戰爭</a:t>
            </a:r>
          </a:p>
        </p:txBody>
      </p:sp>
      <p:sp>
        <p:nvSpPr>
          <p:cNvPr id="20493" name="文字方塊 19">
            <a:extLst>
              <a:ext uri="{FF2B5EF4-FFF2-40B4-BE49-F238E27FC236}">
                <a16:creationId xmlns:a16="http://schemas.microsoft.com/office/drawing/2014/main" id="{B7110A5B-3DD4-472A-94A4-A77251EFE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062163"/>
            <a:ext cx="273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化解兩岸危機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F50B959-D50C-4C5F-8625-92FEB66BABB3}"/>
              </a:ext>
            </a:extLst>
          </p:cNvPr>
          <p:cNvSpPr txBox="1"/>
          <p:nvPr/>
        </p:nvSpPr>
        <p:spPr>
          <a:xfrm>
            <a:off x="755650" y="2981325"/>
            <a:ext cx="3455988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759AA5"/>
                </a:solidFill>
                <a:latin typeface="標楷體" pitchFamily="65" charset="-120"/>
                <a:ea typeface="標楷體" pitchFamily="65" charset="-120"/>
              </a:rPr>
              <a:t>慈心哀求</a:t>
            </a:r>
            <a:endParaRPr lang="en-US" altLang="zh-TW" sz="2800" b="1" dirty="0">
              <a:solidFill>
                <a:srgbClr val="759AA5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759AA5"/>
                </a:solidFill>
                <a:latin typeface="標楷體" pitchFamily="65" charset="-120"/>
                <a:ea typeface="標楷體" pitchFamily="65" charset="-120"/>
              </a:rPr>
              <a:t>金闕玄穹主</a:t>
            </a:r>
            <a:endParaRPr lang="en-US" altLang="zh-TW" sz="2800" b="1" dirty="0">
              <a:solidFill>
                <a:srgbClr val="759AA5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759AA5"/>
                </a:solidFill>
                <a:latin typeface="標楷體" pitchFamily="65" charset="-120"/>
                <a:ea typeface="標楷體" pitchFamily="65" charset="-120"/>
              </a:rPr>
              <a:t>宇宙主宰赦罪大天尊玄穹高上帝</a:t>
            </a:r>
          </a:p>
        </p:txBody>
      </p:sp>
      <p:sp>
        <p:nvSpPr>
          <p:cNvPr id="15" name="雲朵形圖說文字 8">
            <a:extLst>
              <a:ext uri="{FF2B5EF4-FFF2-40B4-BE49-F238E27FC236}">
                <a16:creationId xmlns:a16="http://schemas.microsoft.com/office/drawing/2014/main" id="{58073993-8F44-4529-B628-7241EA5EBF2F}"/>
              </a:ext>
            </a:extLst>
          </p:cNvPr>
          <p:cNvSpPr/>
          <p:nvPr/>
        </p:nvSpPr>
        <p:spPr>
          <a:xfrm>
            <a:off x="4787900" y="333375"/>
            <a:ext cx="2303463" cy="936625"/>
          </a:xfrm>
          <a:prstGeom prst="cloudCallout">
            <a:avLst>
              <a:gd name="adj1" fmla="val -99747"/>
              <a:gd name="adj2" fmla="val 66631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劉光爐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3" grpId="0" animBg="1"/>
      <p:bldP spid="20492" grpId="0"/>
      <p:bldP spid="20493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 descr="ãä¸ç¥éãçåçæå°çµæ">
            <a:extLst>
              <a:ext uri="{FF2B5EF4-FFF2-40B4-BE49-F238E27FC236}">
                <a16:creationId xmlns:a16="http://schemas.microsoft.com/office/drawing/2014/main" id="{A56C7F69-1EF9-4287-AF8A-6BB7EA3886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pic>
        <p:nvPicPr>
          <p:cNvPr id="9219" name="Picture 2" descr="讀《道德經》：「降服」自己，才能掌握命運">
            <a:extLst>
              <a:ext uri="{FF2B5EF4-FFF2-40B4-BE49-F238E27FC236}">
                <a16:creationId xmlns:a16="http://schemas.microsoft.com/office/drawing/2014/main" id="{F0E07AE0-063E-459E-B22F-42D7BDEE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3948"/>
            <a:ext cx="7443492" cy="4969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ECB2A64-235A-4BC2-B0B9-5527F63DEE5F}"/>
              </a:ext>
            </a:extLst>
          </p:cNvPr>
          <p:cNvSpPr txBox="1"/>
          <p:nvPr/>
        </p:nvSpPr>
        <p:spPr>
          <a:xfrm>
            <a:off x="827088" y="1484313"/>
            <a:ext cx="34559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人能掌握自己的命運嗎？</a:t>
            </a: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9DBB1973-90D1-48DD-90CB-9C281034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836613"/>
            <a:ext cx="4824413" cy="11430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zh-TW" altLang="en-US" sz="4800" b="1" dirty="0">
                <a:solidFill>
                  <a:srgbClr val="000000"/>
                </a:solidFill>
                <a:latin typeface="文鼎古印體" panose="03000809000000000000" pitchFamily="65" charset="-120"/>
                <a:ea typeface="文鼎古印體" panose="03000809000000000000" pitchFamily="65" charset="-120"/>
                <a:sym typeface="Symbol" panose="05050102010706020507" pitchFamily="18" charset="2"/>
              </a:rPr>
              <a:t>生辰八字</a:t>
            </a:r>
            <a:endParaRPr lang="zh-TW" altLang="en-US" sz="4800" dirty="0">
              <a:latin typeface="文鼎古印體" panose="03000809000000000000" pitchFamily="65" charset="-120"/>
              <a:ea typeface="文鼎古印體" panose="03000809000000000000" pitchFamily="65" charset="-120"/>
            </a:endParaRPr>
          </a:p>
        </p:txBody>
      </p:sp>
      <p:pic>
        <p:nvPicPr>
          <p:cNvPr id="9219" name="Picture 8" descr="生辰八字 poster">
            <a:extLst>
              <a:ext uri="{FF2B5EF4-FFF2-40B4-BE49-F238E27FC236}">
                <a16:creationId xmlns:a16="http://schemas.microsoft.com/office/drawing/2014/main" id="{05F6E090-90AD-4EBE-AA3D-66C85FC4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04813"/>
            <a:ext cx="344805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雲朵形圖說文字 9">
            <a:extLst>
              <a:ext uri="{FF2B5EF4-FFF2-40B4-BE49-F238E27FC236}">
                <a16:creationId xmlns:a16="http://schemas.microsoft.com/office/drawing/2014/main" id="{0FD76328-EC06-4B7D-8F9F-BB651F3DA171}"/>
              </a:ext>
            </a:extLst>
          </p:cNvPr>
          <p:cNvSpPr/>
          <p:nvPr/>
        </p:nvSpPr>
        <p:spPr>
          <a:xfrm>
            <a:off x="2771775" y="2060575"/>
            <a:ext cx="2232025" cy="936625"/>
          </a:xfrm>
          <a:prstGeom prst="cloudCallout">
            <a:avLst>
              <a:gd name="adj1" fmla="val 55729"/>
              <a:gd name="adj2" fmla="val -90999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柳光赦</a:t>
            </a:r>
          </a:p>
        </p:txBody>
      </p:sp>
      <p:sp>
        <p:nvSpPr>
          <p:cNvPr id="13" name="向下箭號 12">
            <a:extLst>
              <a:ext uri="{FF2B5EF4-FFF2-40B4-BE49-F238E27FC236}">
                <a16:creationId xmlns:a16="http://schemas.microsoft.com/office/drawing/2014/main" id="{78E84AB4-CE89-4453-AD0A-435995E143AD}"/>
              </a:ext>
            </a:extLst>
          </p:cNvPr>
          <p:cNvSpPr/>
          <p:nvPr/>
        </p:nvSpPr>
        <p:spPr>
          <a:xfrm>
            <a:off x="2266950" y="4868863"/>
            <a:ext cx="646113" cy="244475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223" name="文字方塊 13">
            <a:extLst>
              <a:ext uri="{FF2B5EF4-FFF2-40B4-BE49-F238E27FC236}">
                <a16:creationId xmlns:a16="http://schemas.microsoft.com/office/drawing/2014/main" id="{A20DD9A7-11F1-4D4C-B88E-0077DAD16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5300663"/>
            <a:ext cx="1511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迷信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89C283A-438B-44A2-BC46-E4D2D1E2E278}"/>
              </a:ext>
            </a:extLst>
          </p:cNvPr>
          <p:cNvSpPr txBox="1"/>
          <p:nvPr/>
        </p:nvSpPr>
        <p:spPr>
          <a:xfrm>
            <a:off x="1258888" y="3328988"/>
            <a:ext cx="28082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孕婦選擇吉時剖腹生產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922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ãç¾åèæåãçåçæå°çµæ">
            <a:extLst>
              <a:ext uri="{FF2B5EF4-FFF2-40B4-BE49-F238E27FC236}">
                <a16:creationId xmlns:a16="http://schemas.microsoft.com/office/drawing/2014/main" id="{3BB30D16-5527-4292-9B2A-2FCF8548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38538"/>
            <a:ext cx="37369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標題 1">
            <a:extLst>
              <a:ext uri="{FF2B5EF4-FFF2-40B4-BE49-F238E27FC236}">
                <a16:creationId xmlns:a16="http://schemas.microsoft.com/office/drawing/2014/main" id="{DA4AB217-0556-420C-A22C-51FA87C5D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813"/>
            <a:ext cx="7848600" cy="8636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zh-TW" altLang="en-US" sz="4800" b="1" dirty="0">
                <a:solidFill>
                  <a:srgbClr val="000000"/>
                </a:solidFill>
                <a:latin typeface="文鼎古印體" panose="03000809000000000000" pitchFamily="65" charset="-120"/>
                <a:ea typeface="文鼎古印體" panose="03000809000000000000" pitchFamily="65" charset="-120"/>
                <a:sym typeface="Symbol" panose="05050102010706020507" pitchFamily="18" charset="2"/>
              </a:rPr>
              <a:t>地理</a:t>
            </a:r>
            <a:endParaRPr lang="zh-TW" altLang="en-US" sz="4800" dirty="0">
              <a:latin typeface="文鼎古印體" panose="03000809000000000000" pitchFamily="65" charset="-120"/>
              <a:ea typeface="文鼎古印體" panose="03000809000000000000" pitchFamily="65" charset="-120"/>
            </a:endParaRPr>
          </a:p>
        </p:txBody>
      </p:sp>
      <p:sp>
        <p:nvSpPr>
          <p:cNvPr id="10244" name="文字方塊 6">
            <a:extLst>
              <a:ext uri="{FF2B5EF4-FFF2-40B4-BE49-F238E27FC236}">
                <a16:creationId xmlns:a16="http://schemas.microsoft.com/office/drawing/2014/main" id="{5D2B58B6-7FB4-4D6E-B9AD-B494B529B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32400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物種之繁茂，取決於地氣之盛衰</a:t>
            </a:r>
            <a:endParaRPr lang="zh-TW" altLang="en-US" sz="3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45" name="文字方塊 4">
            <a:extLst>
              <a:ext uri="{FF2B5EF4-FFF2-40B4-BE49-F238E27FC236}">
                <a16:creationId xmlns:a16="http://schemas.microsoft.com/office/drawing/2014/main" id="{7696D90E-9977-404D-8026-9BB05BDD4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4076700"/>
            <a:ext cx="9239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美國蘋果園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地氣旺盛</a:t>
            </a:r>
          </a:p>
        </p:txBody>
      </p:sp>
      <p:sp>
        <p:nvSpPr>
          <p:cNvPr id="8" name="雲朵形圖說文字 7">
            <a:extLst>
              <a:ext uri="{FF2B5EF4-FFF2-40B4-BE49-F238E27FC236}">
                <a16:creationId xmlns:a16="http://schemas.microsoft.com/office/drawing/2014/main" id="{9967B9F6-BF9D-48CF-9D20-5929EC9BC621}"/>
              </a:ext>
            </a:extLst>
          </p:cNvPr>
          <p:cNvSpPr/>
          <p:nvPr/>
        </p:nvSpPr>
        <p:spPr>
          <a:xfrm>
            <a:off x="6227763" y="260350"/>
            <a:ext cx="2665412" cy="1081088"/>
          </a:xfrm>
          <a:prstGeom prst="cloudCallout">
            <a:avLst>
              <a:gd name="adj1" fmla="val -26968"/>
              <a:gd name="adj2" fmla="val 90348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/>
              <a:t>洛杉磯掌院黃桃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A85780-DFC5-4DED-AD86-367944DC49FB}"/>
              </a:ext>
            </a:extLst>
          </p:cNvPr>
          <p:cNvSpPr/>
          <p:nvPr/>
        </p:nvSpPr>
        <p:spPr>
          <a:xfrm>
            <a:off x="684213" y="1844675"/>
            <a:ext cx="3382962" cy="1008063"/>
          </a:xfrm>
          <a:prstGeom prst="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文鼎古印體" pitchFamily="49" charset="-120"/>
                <a:ea typeface="文鼎古印體" pitchFamily="49" charset="-120"/>
                <a:sym typeface="Symbol" pitchFamily="18" charset="2"/>
              </a:rPr>
              <a:t>萬物生於大地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22AE9AF-3BED-432C-A49F-A7C42EC637CF}"/>
              </a:ext>
            </a:extLst>
          </p:cNvPr>
          <p:cNvSpPr/>
          <p:nvPr/>
        </p:nvSpPr>
        <p:spPr>
          <a:xfrm>
            <a:off x="684213" y="3644900"/>
            <a:ext cx="3382962" cy="1008063"/>
          </a:xfrm>
          <a:prstGeom prst="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文鼎古印體" pitchFamily="49" charset="-120"/>
                <a:ea typeface="文鼎古印體" pitchFamily="49" charset="-120"/>
                <a:sym typeface="Symbol" pitchFamily="18" charset="2"/>
              </a:rPr>
              <a:t>人為萬物之靈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13" name="向下箭號 12">
            <a:extLst>
              <a:ext uri="{FF2B5EF4-FFF2-40B4-BE49-F238E27FC236}">
                <a16:creationId xmlns:a16="http://schemas.microsoft.com/office/drawing/2014/main" id="{84600AD6-2C1A-429E-AE6C-D3F0B1B4E0EC}"/>
              </a:ext>
            </a:extLst>
          </p:cNvPr>
          <p:cNvSpPr/>
          <p:nvPr/>
        </p:nvSpPr>
        <p:spPr>
          <a:xfrm>
            <a:off x="2051050" y="3068638"/>
            <a:ext cx="649288" cy="36036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759AA5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9B26174-EC95-4317-97A0-E114F27C4B7C}"/>
              </a:ext>
            </a:extLst>
          </p:cNvPr>
          <p:cNvSpPr/>
          <p:nvPr/>
        </p:nvSpPr>
        <p:spPr>
          <a:xfrm>
            <a:off x="684213" y="5373688"/>
            <a:ext cx="3382962" cy="1008062"/>
          </a:xfrm>
          <a:prstGeom prst="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文鼎古印體" pitchFamily="49" charset="-120"/>
                <a:ea typeface="文鼎古印體" pitchFamily="49" charset="-120"/>
                <a:sym typeface="Symbol" pitchFamily="18" charset="2"/>
              </a:rPr>
              <a:t>地靈人傑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15" name="向下箭號 14">
            <a:extLst>
              <a:ext uri="{FF2B5EF4-FFF2-40B4-BE49-F238E27FC236}">
                <a16:creationId xmlns:a16="http://schemas.microsoft.com/office/drawing/2014/main" id="{4929742E-4E27-4E35-90AA-E73D69A376D3}"/>
              </a:ext>
            </a:extLst>
          </p:cNvPr>
          <p:cNvSpPr/>
          <p:nvPr/>
        </p:nvSpPr>
        <p:spPr>
          <a:xfrm>
            <a:off x="2051050" y="4868863"/>
            <a:ext cx="649288" cy="36036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ãæ­æ´²è¾²å ´ãçåçæå°çµæ">
            <a:extLst>
              <a:ext uri="{FF2B5EF4-FFF2-40B4-BE49-F238E27FC236}">
                <a16:creationId xmlns:a16="http://schemas.microsoft.com/office/drawing/2014/main" id="{9225E1E7-E5DF-4055-A8DB-D7D00FD25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068638"/>
            <a:ext cx="532765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4" descr="ãæ­æ´²éæãçåçæå°çµæ">
            <a:extLst>
              <a:ext uri="{FF2B5EF4-FFF2-40B4-BE49-F238E27FC236}">
                <a16:creationId xmlns:a16="http://schemas.microsoft.com/office/drawing/2014/main" id="{5211497E-FF13-4F3F-9E17-0B74AACC63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pic>
        <p:nvPicPr>
          <p:cNvPr id="11268" name="Picture 6" descr="ãæ­æ´²éæãçåçæå°çµæ">
            <a:extLst>
              <a:ext uri="{FF2B5EF4-FFF2-40B4-BE49-F238E27FC236}">
                <a16:creationId xmlns:a16="http://schemas.microsoft.com/office/drawing/2014/main" id="{88054CB5-2B75-43D7-80CB-820222FC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4313"/>
            <a:ext cx="3529013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DF85235-0014-483A-A38A-C2E070AA2081}"/>
              </a:ext>
            </a:extLst>
          </p:cNvPr>
          <p:cNvSpPr/>
          <p:nvPr/>
        </p:nvSpPr>
        <p:spPr>
          <a:xfrm>
            <a:off x="6011863" y="4508500"/>
            <a:ext cx="2663825" cy="720725"/>
          </a:xfrm>
          <a:prstGeom prst="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文鼎古印體" pitchFamily="49" charset="-120"/>
                <a:ea typeface="文鼎古印體" pitchFamily="49" charset="-120"/>
                <a:sym typeface="Symbol" pitchFamily="18" charset="2"/>
              </a:rPr>
              <a:t>地氣旺盛</a:t>
            </a:r>
            <a:endParaRPr lang="zh-TW" altLang="en-US" sz="3200" dirty="0">
              <a:solidFill>
                <a:schemeClr val="bg1">
                  <a:lumMod val="95000"/>
                </a:schemeClr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8" name="向下箭號 7">
            <a:extLst>
              <a:ext uri="{FF2B5EF4-FFF2-40B4-BE49-F238E27FC236}">
                <a16:creationId xmlns:a16="http://schemas.microsoft.com/office/drawing/2014/main" id="{D9061A23-75D2-404D-8BDB-70C8B38ED01F}"/>
              </a:ext>
            </a:extLst>
          </p:cNvPr>
          <p:cNvSpPr/>
          <p:nvPr/>
        </p:nvSpPr>
        <p:spPr>
          <a:xfrm>
            <a:off x="7019925" y="4149725"/>
            <a:ext cx="576263" cy="215900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759AA5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901DFFC-C1A4-4B9D-8F39-C0047ABA139F}"/>
              </a:ext>
            </a:extLst>
          </p:cNvPr>
          <p:cNvSpPr/>
          <p:nvPr/>
        </p:nvSpPr>
        <p:spPr>
          <a:xfrm>
            <a:off x="6011863" y="5732463"/>
            <a:ext cx="2663825" cy="720725"/>
          </a:xfrm>
          <a:prstGeom prst="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文鼎古印體" pitchFamily="49" charset="-120"/>
                <a:ea typeface="文鼎古印體" pitchFamily="49" charset="-120"/>
                <a:sym typeface="Symbol" pitchFamily="18" charset="2"/>
              </a:rPr>
              <a:t>人才輩出</a:t>
            </a:r>
            <a:endParaRPr lang="zh-TW" altLang="en-US" sz="3200" dirty="0">
              <a:solidFill>
                <a:schemeClr val="bg1">
                  <a:lumMod val="95000"/>
                </a:schemeClr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522319C-97CF-4999-B511-002819391D0F}"/>
              </a:ext>
            </a:extLst>
          </p:cNvPr>
          <p:cNvSpPr/>
          <p:nvPr/>
        </p:nvSpPr>
        <p:spPr>
          <a:xfrm>
            <a:off x="6011863" y="3141663"/>
            <a:ext cx="2663825" cy="792162"/>
          </a:xfrm>
          <a:prstGeom prst="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文鼎古印體" pitchFamily="49" charset="-120"/>
                <a:ea typeface="文鼎古印體" pitchFamily="49" charset="-120"/>
                <a:sym typeface="Symbol" pitchFamily="18" charset="2"/>
              </a:rPr>
              <a:t>歐洲物產豐富</a:t>
            </a:r>
            <a:endParaRPr lang="zh-TW" altLang="en-US" sz="3200" dirty="0">
              <a:solidFill>
                <a:schemeClr val="bg1">
                  <a:lumMod val="95000"/>
                </a:schemeClr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15" name="向下箭號 14">
            <a:extLst>
              <a:ext uri="{FF2B5EF4-FFF2-40B4-BE49-F238E27FC236}">
                <a16:creationId xmlns:a16="http://schemas.microsoft.com/office/drawing/2014/main" id="{5A155F4A-0537-4041-AFB3-05C1CFB3DAC7}"/>
              </a:ext>
            </a:extLst>
          </p:cNvPr>
          <p:cNvSpPr/>
          <p:nvPr/>
        </p:nvSpPr>
        <p:spPr>
          <a:xfrm>
            <a:off x="7019925" y="5373688"/>
            <a:ext cx="576263" cy="215900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759AA5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ãéæ´²è²§ç ãçåçæå°çµæ">
            <a:extLst>
              <a:ext uri="{FF2B5EF4-FFF2-40B4-BE49-F238E27FC236}">
                <a16:creationId xmlns:a16="http://schemas.microsoft.com/office/drawing/2014/main" id="{CE12E362-7622-411A-BB44-40A22F757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92450"/>
            <a:ext cx="532765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ãéæ´²æ²æ¼ ãçåçæå°çµæ">
            <a:extLst>
              <a:ext uri="{FF2B5EF4-FFF2-40B4-BE49-F238E27FC236}">
                <a16:creationId xmlns:a16="http://schemas.microsoft.com/office/drawing/2014/main" id="{CEC90E74-16A1-4DC6-9064-D1B98E858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03188"/>
            <a:ext cx="40322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A58BA61-CF1C-4FCC-B3CA-9C84FA664E3D}"/>
              </a:ext>
            </a:extLst>
          </p:cNvPr>
          <p:cNvSpPr/>
          <p:nvPr/>
        </p:nvSpPr>
        <p:spPr>
          <a:xfrm>
            <a:off x="6011863" y="4508500"/>
            <a:ext cx="2663825" cy="720725"/>
          </a:xfrm>
          <a:prstGeom prst="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文鼎古印體" pitchFamily="49" charset="-120"/>
                <a:ea typeface="文鼎古印體" pitchFamily="49" charset="-120"/>
                <a:sym typeface="Symbol" pitchFamily="18" charset="2"/>
              </a:rPr>
              <a:t>地氣不足</a:t>
            </a:r>
            <a:endParaRPr lang="zh-TW" altLang="en-US" sz="3200" dirty="0">
              <a:solidFill>
                <a:schemeClr val="bg1">
                  <a:lumMod val="95000"/>
                </a:schemeClr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6" name="向下箭號 5">
            <a:extLst>
              <a:ext uri="{FF2B5EF4-FFF2-40B4-BE49-F238E27FC236}">
                <a16:creationId xmlns:a16="http://schemas.microsoft.com/office/drawing/2014/main" id="{A768CBA9-5F09-4765-84AA-7C8714C52C7A}"/>
              </a:ext>
            </a:extLst>
          </p:cNvPr>
          <p:cNvSpPr/>
          <p:nvPr/>
        </p:nvSpPr>
        <p:spPr>
          <a:xfrm>
            <a:off x="7019925" y="4149725"/>
            <a:ext cx="576263" cy="215900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759AA5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5F400D-ED40-4DA4-9E76-C9F2C6F9E76E}"/>
              </a:ext>
            </a:extLst>
          </p:cNvPr>
          <p:cNvSpPr/>
          <p:nvPr/>
        </p:nvSpPr>
        <p:spPr>
          <a:xfrm>
            <a:off x="6011863" y="5732463"/>
            <a:ext cx="2663825" cy="720725"/>
          </a:xfrm>
          <a:prstGeom prst="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文鼎古印體" pitchFamily="49" charset="-120"/>
                <a:ea typeface="文鼎古印體" pitchFamily="49" charset="-120"/>
                <a:sym typeface="Symbol" pitchFamily="18" charset="2"/>
              </a:rPr>
              <a:t>人才難得</a:t>
            </a:r>
            <a:endParaRPr lang="zh-TW" altLang="en-US" sz="3200" dirty="0">
              <a:solidFill>
                <a:schemeClr val="bg1">
                  <a:lumMod val="95000"/>
                </a:schemeClr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79C6BE-0CD5-4606-81DC-23A2ED0B204B}"/>
              </a:ext>
            </a:extLst>
          </p:cNvPr>
          <p:cNvSpPr/>
          <p:nvPr/>
        </p:nvSpPr>
        <p:spPr>
          <a:xfrm>
            <a:off x="6011863" y="3141663"/>
            <a:ext cx="2663825" cy="792162"/>
          </a:xfrm>
          <a:prstGeom prst="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文鼎古印體" pitchFamily="49" charset="-120"/>
                <a:ea typeface="文鼎古印體" pitchFamily="49" charset="-120"/>
                <a:sym typeface="Symbol" pitchFamily="18" charset="2"/>
              </a:rPr>
              <a:t>非洲遍地沙漠</a:t>
            </a:r>
            <a:endParaRPr lang="zh-TW" altLang="en-US" sz="3200" dirty="0">
              <a:solidFill>
                <a:schemeClr val="bg1">
                  <a:lumMod val="95000"/>
                </a:schemeClr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9" name="向下箭號 8">
            <a:extLst>
              <a:ext uri="{FF2B5EF4-FFF2-40B4-BE49-F238E27FC236}">
                <a16:creationId xmlns:a16="http://schemas.microsoft.com/office/drawing/2014/main" id="{8A040738-3BA8-4F21-A7A0-013F602C50B4}"/>
              </a:ext>
            </a:extLst>
          </p:cNvPr>
          <p:cNvSpPr/>
          <p:nvPr/>
        </p:nvSpPr>
        <p:spPr>
          <a:xfrm>
            <a:off x="7019925" y="5373688"/>
            <a:ext cx="576263" cy="215900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759AA5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31C68F4-EA7B-4575-8B39-17F9E633F3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FAD5F9-E85E-4729-BC6F-9519AB9210BB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3CAD5B7-4136-4636-B695-AC095CA5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2291C05F-AF19-4EE6-A99C-9FFD0DEC3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5F6D64E-A770-4655-A278-45B3FD03B014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7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6" name="向下箭號 5">
            <a:extLst>
              <a:ext uri="{FF2B5EF4-FFF2-40B4-BE49-F238E27FC236}">
                <a16:creationId xmlns:a16="http://schemas.microsoft.com/office/drawing/2014/main" id="{0EB8ABBC-D79D-4AB4-BCC8-F65BAC6928DD}"/>
              </a:ext>
            </a:extLst>
          </p:cNvPr>
          <p:cNvSpPr/>
          <p:nvPr/>
        </p:nvSpPr>
        <p:spPr>
          <a:xfrm>
            <a:off x="1692275" y="3429000"/>
            <a:ext cx="719138" cy="339725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319" name="文字方塊 13">
            <a:extLst>
              <a:ext uri="{FF2B5EF4-FFF2-40B4-BE49-F238E27FC236}">
                <a16:creationId xmlns:a16="http://schemas.microsoft.com/office/drawing/2014/main" id="{871F4919-EEED-4F0C-9B32-0C9DE001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076700"/>
            <a:ext cx="1366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迷信</a:t>
            </a:r>
          </a:p>
        </p:txBody>
      </p:sp>
      <p:pic>
        <p:nvPicPr>
          <p:cNvPr id="4" name="Picture 6" descr="https://pic.pimg.tw/kipppan/1379135576-1284070562.jpg">
            <a:extLst>
              <a:ext uri="{FF2B5EF4-FFF2-40B4-BE49-F238E27FC236}">
                <a16:creationId xmlns:a16="http://schemas.microsoft.com/office/drawing/2014/main" id="{75D85B24-1657-44D4-87AE-EAFA6899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6250"/>
            <a:ext cx="4762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字方塊 8">
            <a:extLst>
              <a:ext uri="{FF2B5EF4-FFF2-40B4-BE49-F238E27FC236}">
                <a16:creationId xmlns:a16="http://schemas.microsoft.com/office/drawing/2014/main" id="{6A404180-D8B2-4A3B-A2BE-ADB8368B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724400"/>
            <a:ext cx="2808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王永慶墓園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蟾蜍穴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，據說可庇蔭六代子孫</a:t>
            </a:r>
            <a:endParaRPr lang="zh-TW" altLang="en-US" sz="2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12928BD-B195-4618-A459-F4E69F380EBF}"/>
              </a:ext>
            </a:extLst>
          </p:cNvPr>
          <p:cNvSpPr txBox="1"/>
          <p:nvPr/>
        </p:nvSpPr>
        <p:spPr>
          <a:xfrm>
            <a:off x="900113" y="1868488"/>
            <a:ext cx="23034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富人尋覓地理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ãéèèãçåçæå°çµæ">
            <a:extLst>
              <a:ext uri="{FF2B5EF4-FFF2-40B4-BE49-F238E27FC236}">
                <a16:creationId xmlns:a16="http://schemas.microsoft.com/office/drawing/2014/main" id="{C504BD74-6E73-494C-8D78-02C6BF39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4752527" cy="31683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B3F2F7C-4E2A-4E08-846A-DA484C003999}"/>
              </a:ext>
            </a:extLst>
          </p:cNvPr>
          <p:cNvSpPr txBox="1"/>
          <p:nvPr/>
        </p:nvSpPr>
        <p:spPr>
          <a:xfrm>
            <a:off x="1116013" y="1889001"/>
            <a:ext cx="33115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雙胞胎的命運相同嗎？</a:t>
            </a:r>
          </a:p>
        </p:txBody>
      </p:sp>
      <p:sp>
        <p:nvSpPr>
          <p:cNvPr id="7" name="向下箭號 6">
            <a:extLst>
              <a:ext uri="{FF2B5EF4-FFF2-40B4-BE49-F238E27FC236}">
                <a16:creationId xmlns:a16="http://schemas.microsoft.com/office/drawing/2014/main" id="{73D60115-021E-454B-9768-F034F1AEDE62}"/>
              </a:ext>
            </a:extLst>
          </p:cNvPr>
          <p:cNvSpPr/>
          <p:nvPr/>
        </p:nvSpPr>
        <p:spPr>
          <a:xfrm>
            <a:off x="2413000" y="3573463"/>
            <a:ext cx="719138" cy="358775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96C1A77-ED5A-4B25-A7ED-5F2C2FA3B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293096"/>
            <a:ext cx="237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因果業力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284930F3-E826-4A42-9D30-FC06B6C6D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439959"/>
              </p:ext>
            </p:extLst>
          </p:nvPr>
        </p:nvGraphicFramePr>
        <p:xfrm>
          <a:off x="601216" y="2420888"/>
          <a:ext cx="447484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EAC1E6-AA24-4B1A-BCEF-AA71F69DB6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4EF007-7E5D-4AF7-8E08-838DA08F7000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B0DF10-D942-48F2-ADBB-A6666E71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15365" name="投影片編號版面配置區 5">
            <a:extLst>
              <a:ext uri="{FF2B5EF4-FFF2-40B4-BE49-F238E27FC236}">
                <a16:creationId xmlns:a16="http://schemas.microsoft.com/office/drawing/2014/main" id="{14C721BA-588C-4A0C-9126-20C92A9B7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834B9430-65E5-4631-BF42-830A1EE6A7FC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9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15366" name="標題 1">
            <a:extLst>
              <a:ext uri="{FF2B5EF4-FFF2-40B4-BE49-F238E27FC236}">
                <a16:creationId xmlns:a16="http://schemas.microsoft.com/office/drawing/2014/main" id="{385B4365-AA5F-4E9B-B30E-8F78348E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765175"/>
            <a:ext cx="7632700" cy="865188"/>
          </a:xfrm>
        </p:spPr>
        <p:txBody>
          <a:bodyPr/>
          <a:lstStyle/>
          <a:p>
            <a:r>
              <a:rPr lang="zh-TW" altLang="en-US" sz="4800" b="1">
                <a:solidFill>
                  <a:srgbClr val="000000"/>
                </a:solidFill>
                <a:latin typeface="文鼎古印體" panose="03000809000000000000" pitchFamily="65" charset="-120"/>
                <a:ea typeface="文鼎古印體" panose="03000809000000000000" pitchFamily="65" charset="-120"/>
                <a:sym typeface="Symbol" panose="05050102010706020507" pitchFamily="18" charset="2"/>
              </a:rPr>
              <a:t>因果業力</a:t>
            </a:r>
            <a:endParaRPr lang="zh-TW" altLang="en-US" sz="4800">
              <a:latin typeface="文鼎古印體" panose="03000809000000000000" pitchFamily="65" charset="-120"/>
              <a:ea typeface="文鼎古印體" panose="03000809000000000000" pitchFamily="65" charset="-120"/>
            </a:endParaRPr>
          </a:p>
        </p:txBody>
      </p:sp>
      <p:graphicFrame>
        <p:nvGraphicFramePr>
          <p:cNvPr id="9" name="內容版面配置區 6">
            <a:extLst>
              <a:ext uri="{FF2B5EF4-FFF2-40B4-BE49-F238E27FC236}">
                <a16:creationId xmlns:a16="http://schemas.microsoft.com/office/drawing/2014/main" id="{7C1B0D64-1E0A-4A5D-B8E1-A8ABB45EF0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62196"/>
              </p:ext>
            </p:extLst>
          </p:nvPr>
        </p:nvGraphicFramePr>
        <p:xfrm>
          <a:off x="601216" y="4221088"/>
          <a:ext cx="447484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368" name="Picture 10" descr="懂得三世因果，今生不再迷惑- 每日頭條">
            <a:extLst>
              <a:ext uri="{FF2B5EF4-FFF2-40B4-BE49-F238E27FC236}">
                <a16:creationId xmlns:a16="http://schemas.microsoft.com/office/drawing/2014/main" id="{837064B1-0B51-4D9C-8C51-5ED082B0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92375"/>
            <a:ext cx="25209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4174</Words>
  <Application>Microsoft Office PowerPoint</Application>
  <PresentationFormat>如螢幕大小 (4:3)</PresentationFormat>
  <Paragraphs>182</Paragraphs>
  <Slides>15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文鼎古印體</vt:lpstr>
      <vt:lpstr>文鼎勘亭流</vt:lpstr>
      <vt:lpstr>新細明體</vt:lpstr>
      <vt:lpstr>新細明體</vt:lpstr>
      <vt:lpstr>標楷體</vt:lpstr>
      <vt:lpstr>Arial</vt:lpstr>
      <vt:lpstr>Calibri</vt:lpstr>
      <vt:lpstr>Candara</vt:lpstr>
      <vt:lpstr>Poor Richard</vt:lpstr>
      <vt:lpstr>Symbol</vt:lpstr>
      <vt:lpstr>Times New Roman</vt:lpstr>
      <vt:lpstr>Office 佈景主題</vt:lpstr>
      <vt:lpstr>因果業力與解脫之道</vt:lpstr>
      <vt:lpstr>PowerPoint 簡報</vt:lpstr>
      <vt:lpstr>生辰八字</vt:lpstr>
      <vt:lpstr>地理</vt:lpstr>
      <vt:lpstr>PowerPoint 簡報</vt:lpstr>
      <vt:lpstr>PowerPoint 簡報</vt:lpstr>
      <vt:lpstr>PowerPoint 簡報</vt:lpstr>
      <vt:lpstr>PowerPoint 簡報</vt:lpstr>
      <vt:lpstr>因果業力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我命由我不由天</dc:title>
  <dc:creator>class122002@yahoo.com.tw</dc:creator>
  <cp:lastModifiedBy>Administrator</cp:lastModifiedBy>
  <cp:revision>33</cp:revision>
  <dcterms:created xsi:type="dcterms:W3CDTF">2022-02-07T01:51:07Z</dcterms:created>
  <dcterms:modified xsi:type="dcterms:W3CDTF">2022-02-22T06:03:26Z</dcterms:modified>
</cp:coreProperties>
</file>