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5" r:id="rId5"/>
    <p:sldId id="274" r:id="rId6"/>
    <p:sldId id="260" r:id="rId7"/>
    <p:sldId id="282" r:id="rId8"/>
    <p:sldId id="277" r:id="rId9"/>
    <p:sldId id="263" r:id="rId10"/>
    <p:sldId id="270" r:id="rId11"/>
    <p:sldId id="281" r:id="rId12"/>
    <p:sldId id="271" r:id="rId13"/>
    <p:sldId id="278" r:id="rId14"/>
    <p:sldId id="283" r:id="rId15"/>
    <p:sldId id="266" r:id="rId16"/>
    <p:sldId id="279" r:id="rId17"/>
    <p:sldId id="285" r:id="rId18"/>
    <p:sldId id="284" r:id="rId19"/>
    <p:sldId id="280" r:id="rId20"/>
    <p:sldId id="26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680"/>
    <a:srgbClr val="759AA5"/>
    <a:srgbClr val="99987F"/>
    <a:srgbClr val="B9AB6F"/>
    <a:srgbClr val="90A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66" autoAdjust="0"/>
  </p:normalViewPr>
  <p:slideViewPr>
    <p:cSldViewPr>
      <p:cViewPr varScale="1">
        <p:scale>
          <a:sx n="61" d="100"/>
          <a:sy n="61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4E5B1-576A-47E4-8D5D-805B6CA1ADAE}" type="doc">
      <dgm:prSet loTypeId="urn:microsoft.com/office/officeart/2005/8/layout/arrow5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1CAEE8B9-8F75-4C30-AF7C-54338A7A33A4}">
      <dgm:prSet phldrT="[文字]"/>
      <dgm:spPr>
        <a:solidFill>
          <a:srgbClr val="99987F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精氣神消耗</a:t>
          </a:r>
        </a:p>
      </dgm:t>
    </dgm:pt>
    <dgm:pt modelId="{AF3FF84E-545A-46ED-A945-1FAACD981062}" type="parTrans" cxnId="{31BE96AD-C44A-4EE9-A7D8-86523A5FAAE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EF2AE54-2F5E-49CF-8699-B21CFC0CB08D}" type="sibTrans" cxnId="{31BE96AD-C44A-4EE9-A7D8-86523A5FAAE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776FCE5-96C7-415B-90DE-BAFA8B0F9480}">
      <dgm:prSet phldrT="[文字]"/>
      <dgm:spPr>
        <a:solidFill>
          <a:srgbClr val="99987F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濁氣累積</a:t>
          </a:r>
        </a:p>
      </dgm:t>
    </dgm:pt>
    <dgm:pt modelId="{72927377-1F61-48B2-9514-62C9E9DB0193}" type="parTrans" cxnId="{4BC90919-E8DA-4C14-9B05-5E58E31CF73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4FAF97C-4581-42C8-8029-176D8C6CA394}" type="sibTrans" cxnId="{4BC90919-E8DA-4C14-9B05-5E58E31CF73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12D9E2-A55B-4DC5-84C1-9C7863AB7D65}" type="pres">
      <dgm:prSet presAssocID="{B5E4E5B1-576A-47E4-8D5D-805B6CA1ADAE}" presName="diagram" presStyleCnt="0">
        <dgm:presLayoutVars>
          <dgm:dir/>
          <dgm:resizeHandles val="exact"/>
        </dgm:presLayoutVars>
      </dgm:prSet>
      <dgm:spPr/>
    </dgm:pt>
    <dgm:pt modelId="{63BD2DE9-8E88-4196-8865-83CD9F1F9F9C}" type="pres">
      <dgm:prSet presAssocID="{1CAEE8B9-8F75-4C30-AF7C-54338A7A33A4}" presName="arrow" presStyleLbl="node1" presStyleIdx="0" presStyleCnt="2" custRadScaleRad="100000" custRadScaleInc="-80">
        <dgm:presLayoutVars>
          <dgm:bulletEnabled val="1"/>
        </dgm:presLayoutVars>
      </dgm:prSet>
      <dgm:spPr/>
    </dgm:pt>
    <dgm:pt modelId="{7BC14E79-7CAD-4042-8E98-358CEFAE84D4}" type="pres">
      <dgm:prSet presAssocID="{3776FCE5-96C7-415B-90DE-BAFA8B0F9480}" presName="arrow" presStyleLbl="node1" presStyleIdx="1" presStyleCnt="2">
        <dgm:presLayoutVars>
          <dgm:bulletEnabled val="1"/>
        </dgm:presLayoutVars>
      </dgm:prSet>
      <dgm:spPr/>
    </dgm:pt>
  </dgm:ptLst>
  <dgm:cxnLst>
    <dgm:cxn modelId="{4BC90919-E8DA-4C14-9B05-5E58E31CF730}" srcId="{B5E4E5B1-576A-47E4-8D5D-805B6CA1ADAE}" destId="{3776FCE5-96C7-415B-90DE-BAFA8B0F9480}" srcOrd="1" destOrd="0" parTransId="{72927377-1F61-48B2-9514-62C9E9DB0193}" sibTransId="{B4FAF97C-4581-42C8-8029-176D8C6CA394}"/>
    <dgm:cxn modelId="{C3EA702E-7516-4A05-B772-4AD5FA552093}" type="presOf" srcId="{1CAEE8B9-8F75-4C30-AF7C-54338A7A33A4}" destId="{63BD2DE9-8E88-4196-8865-83CD9F1F9F9C}" srcOrd="0" destOrd="0" presId="urn:microsoft.com/office/officeart/2005/8/layout/arrow5"/>
    <dgm:cxn modelId="{31BE96AD-C44A-4EE9-A7D8-86523A5FAAE0}" srcId="{B5E4E5B1-576A-47E4-8D5D-805B6CA1ADAE}" destId="{1CAEE8B9-8F75-4C30-AF7C-54338A7A33A4}" srcOrd="0" destOrd="0" parTransId="{AF3FF84E-545A-46ED-A945-1FAACD981062}" sibTransId="{FEF2AE54-2F5E-49CF-8699-B21CFC0CB08D}"/>
    <dgm:cxn modelId="{268E3DC1-75F3-4FA9-B62C-2A1762613A53}" type="presOf" srcId="{3776FCE5-96C7-415B-90DE-BAFA8B0F9480}" destId="{7BC14E79-7CAD-4042-8E98-358CEFAE84D4}" srcOrd="0" destOrd="0" presId="urn:microsoft.com/office/officeart/2005/8/layout/arrow5"/>
    <dgm:cxn modelId="{DB7915EF-4D3C-4FED-BC2E-4DA850C2DB76}" type="presOf" srcId="{B5E4E5B1-576A-47E4-8D5D-805B6CA1ADAE}" destId="{2112D9E2-A55B-4DC5-84C1-9C7863AB7D65}" srcOrd="0" destOrd="0" presId="urn:microsoft.com/office/officeart/2005/8/layout/arrow5"/>
    <dgm:cxn modelId="{12628344-A5B7-4EAF-B8E1-954E27951337}" type="presParOf" srcId="{2112D9E2-A55B-4DC5-84C1-9C7863AB7D65}" destId="{63BD2DE9-8E88-4196-8865-83CD9F1F9F9C}" srcOrd="0" destOrd="0" presId="urn:microsoft.com/office/officeart/2005/8/layout/arrow5"/>
    <dgm:cxn modelId="{C0B33651-1157-4C27-BC24-56A9F520B3CB}" type="presParOf" srcId="{2112D9E2-A55B-4DC5-84C1-9C7863AB7D65}" destId="{7BC14E79-7CAD-4042-8E98-358CEFAE84D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25D1C-0B00-4384-8121-8606569BD00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DCD94D-6873-4A04-8B14-0FDA4F13E98E}">
      <dgm:prSet phldrT="[文字]" custT="1"/>
      <dgm:spPr/>
      <dgm:t>
        <a:bodyPr/>
        <a:lstStyle/>
        <a:p>
          <a:r>
            <a:rPr lang="zh-TW" altLang="en-US" sz="3200" dirty="0"/>
            <a:t>食物汙染</a:t>
          </a:r>
        </a:p>
      </dgm:t>
    </dgm:pt>
    <dgm:pt modelId="{E14B3C88-DEBE-44A5-839D-820F67A7B07C}" type="parTrans" cxnId="{7541DF1E-A5C1-4E89-B0A3-8A55EAB1EB00}">
      <dgm:prSet/>
      <dgm:spPr/>
      <dgm:t>
        <a:bodyPr/>
        <a:lstStyle/>
        <a:p>
          <a:endParaRPr lang="zh-TW" altLang="en-US"/>
        </a:p>
      </dgm:t>
    </dgm:pt>
    <dgm:pt modelId="{440D2D6A-ACDA-4F06-B660-C7CFFCA1A4EF}" type="sibTrans" cxnId="{7541DF1E-A5C1-4E89-B0A3-8A55EAB1EB00}">
      <dgm:prSet/>
      <dgm:spPr/>
      <dgm:t>
        <a:bodyPr/>
        <a:lstStyle/>
        <a:p>
          <a:endParaRPr lang="zh-TW" altLang="en-US"/>
        </a:p>
      </dgm:t>
    </dgm:pt>
    <dgm:pt modelId="{51914762-C24D-4C6E-AB62-F3F772ED0C36}">
      <dgm:prSet phldrT="[文字]" custT="1"/>
      <dgm:spPr/>
      <dgm:t>
        <a:bodyPr/>
        <a:lstStyle/>
        <a:p>
          <a:r>
            <a:rPr lang="zh-TW" altLang="en-US" sz="3200" dirty="0"/>
            <a:t>空氣汙染</a:t>
          </a:r>
        </a:p>
      </dgm:t>
    </dgm:pt>
    <dgm:pt modelId="{47DE16ED-B209-4625-875D-1ECFAB886779}" type="parTrans" cxnId="{762EFABC-93D2-4E5A-A762-F9391347B564}">
      <dgm:prSet/>
      <dgm:spPr/>
      <dgm:t>
        <a:bodyPr/>
        <a:lstStyle/>
        <a:p>
          <a:endParaRPr lang="zh-TW" altLang="en-US"/>
        </a:p>
      </dgm:t>
    </dgm:pt>
    <dgm:pt modelId="{75C54F08-6ACB-433A-9E26-B034E62729A4}" type="sibTrans" cxnId="{762EFABC-93D2-4E5A-A762-F9391347B564}">
      <dgm:prSet/>
      <dgm:spPr/>
      <dgm:t>
        <a:bodyPr/>
        <a:lstStyle/>
        <a:p>
          <a:endParaRPr lang="zh-TW" altLang="en-US"/>
        </a:p>
      </dgm:t>
    </dgm:pt>
    <dgm:pt modelId="{02FBEF7F-8A48-49D9-824B-434E2962B9CC}">
      <dgm:prSet phldrT="[文字]" custT="1"/>
      <dgm:spPr/>
      <dgm:t>
        <a:bodyPr/>
        <a:lstStyle/>
        <a:p>
          <a:r>
            <a:rPr lang="zh-TW" altLang="en-US" sz="3200" dirty="0"/>
            <a:t>水汙染</a:t>
          </a:r>
        </a:p>
      </dgm:t>
    </dgm:pt>
    <dgm:pt modelId="{C6055CD8-C06B-4ABD-8355-7610CA637B8D}" type="parTrans" cxnId="{ADA93AE5-A93B-4CDE-BEBC-105D1EF3C2A0}">
      <dgm:prSet/>
      <dgm:spPr/>
      <dgm:t>
        <a:bodyPr/>
        <a:lstStyle/>
        <a:p>
          <a:endParaRPr lang="zh-TW" altLang="en-US"/>
        </a:p>
      </dgm:t>
    </dgm:pt>
    <dgm:pt modelId="{57294A13-DA5D-4FDB-810E-5502270850BC}" type="sibTrans" cxnId="{ADA93AE5-A93B-4CDE-BEBC-105D1EF3C2A0}">
      <dgm:prSet/>
      <dgm:spPr/>
      <dgm:t>
        <a:bodyPr/>
        <a:lstStyle/>
        <a:p>
          <a:endParaRPr lang="zh-TW" altLang="en-US"/>
        </a:p>
      </dgm:t>
    </dgm:pt>
    <dgm:pt modelId="{DE73B839-A3FE-4704-83A6-C6425FC2328F}" type="pres">
      <dgm:prSet presAssocID="{83825D1C-0B00-4384-8121-8606569BD00C}" presName="compositeShape" presStyleCnt="0">
        <dgm:presLayoutVars>
          <dgm:chMax val="7"/>
          <dgm:dir/>
          <dgm:resizeHandles val="exact"/>
        </dgm:presLayoutVars>
      </dgm:prSet>
      <dgm:spPr/>
    </dgm:pt>
    <dgm:pt modelId="{F8A335E5-9687-4634-B48D-DFEA2CD86B97}" type="pres">
      <dgm:prSet presAssocID="{62DCD94D-6873-4A04-8B14-0FDA4F13E98E}" presName="circ1" presStyleLbl="vennNode1" presStyleIdx="0" presStyleCnt="3"/>
      <dgm:spPr/>
    </dgm:pt>
    <dgm:pt modelId="{607D402B-85C4-4FD8-B168-3335A5041D77}" type="pres">
      <dgm:prSet presAssocID="{62DCD94D-6873-4A04-8B14-0FDA4F13E9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D85826-7C1C-49BC-A6CF-DE56A2CD9EF7}" type="pres">
      <dgm:prSet presAssocID="{51914762-C24D-4C6E-AB62-F3F772ED0C36}" presName="circ2" presStyleLbl="vennNode1" presStyleIdx="1" presStyleCnt="3"/>
      <dgm:spPr/>
    </dgm:pt>
    <dgm:pt modelId="{6F050BD9-650C-4F05-A00F-0AD853CF55F7}" type="pres">
      <dgm:prSet presAssocID="{51914762-C24D-4C6E-AB62-F3F772ED0C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5B9FD2-14E6-4C4B-AC44-83476B2B460C}" type="pres">
      <dgm:prSet presAssocID="{02FBEF7F-8A48-49D9-824B-434E2962B9CC}" presName="circ3" presStyleLbl="vennNode1" presStyleIdx="2" presStyleCnt="3" custLinFactNeighborX="-2152"/>
      <dgm:spPr/>
    </dgm:pt>
    <dgm:pt modelId="{A705B6F6-9612-4B62-9A1F-3C399BA6E94C}" type="pres">
      <dgm:prSet presAssocID="{02FBEF7F-8A48-49D9-824B-434E2962B9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03E013-4271-4253-AA5E-6DBFDA6C4302}" type="presOf" srcId="{83825D1C-0B00-4384-8121-8606569BD00C}" destId="{DE73B839-A3FE-4704-83A6-C6425FC2328F}" srcOrd="0" destOrd="0" presId="urn:microsoft.com/office/officeart/2005/8/layout/venn1"/>
    <dgm:cxn modelId="{7541DF1E-A5C1-4E89-B0A3-8A55EAB1EB00}" srcId="{83825D1C-0B00-4384-8121-8606569BD00C}" destId="{62DCD94D-6873-4A04-8B14-0FDA4F13E98E}" srcOrd="0" destOrd="0" parTransId="{E14B3C88-DEBE-44A5-839D-820F67A7B07C}" sibTransId="{440D2D6A-ACDA-4F06-B660-C7CFFCA1A4EF}"/>
    <dgm:cxn modelId="{DB22D35F-B007-4430-9719-BF472A1415DF}" type="presOf" srcId="{62DCD94D-6873-4A04-8B14-0FDA4F13E98E}" destId="{F8A335E5-9687-4634-B48D-DFEA2CD86B97}" srcOrd="0" destOrd="0" presId="urn:microsoft.com/office/officeart/2005/8/layout/venn1"/>
    <dgm:cxn modelId="{722A584C-FEAC-4A4C-8640-3538B2FB7B44}" type="presOf" srcId="{51914762-C24D-4C6E-AB62-F3F772ED0C36}" destId="{A7D85826-7C1C-49BC-A6CF-DE56A2CD9EF7}" srcOrd="0" destOrd="0" presId="urn:microsoft.com/office/officeart/2005/8/layout/venn1"/>
    <dgm:cxn modelId="{8E2E3B53-F99D-44D4-996C-00F5575BC591}" type="presOf" srcId="{62DCD94D-6873-4A04-8B14-0FDA4F13E98E}" destId="{607D402B-85C4-4FD8-B168-3335A5041D77}" srcOrd="1" destOrd="0" presId="urn:microsoft.com/office/officeart/2005/8/layout/venn1"/>
    <dgm:cxn modelId="{997A59AC-5366-47F6-8D71-819447B18477}" type="presOf" srcId="{02FBEF7F-8A48-49D9-824B-434E2962B9CC}" destId="{A705B6F6-9612-4B62-9A1F-3C399BA6E94C}" srcOrd="1" destOrd="0" presId="urn:microsoft.com/office/officeart/2005/8/layout/venn1"/>
    <dgm:cxn modelId="{762EFABC-93D2-4E5A-A762-F9391347B564}" srcId="{83825D1C-0B00-4384-8121-8606569BD00C}" destId="{51914762-C24D-4C6E-AB62-F3F772ED0C36}" srcOrd="1" destOrd="0" parTransId="{47DE16ED-B209-4625-875D-1ECFAB886779}" sibTransId="{75C54F08-6ACB-433A-9E26-B034E62729A4}"/>
    <dgm:cxn modelId="{ADA93AE5-A93B-4CDE-BEBC-105D1EF3C2A0}" srcId="{83825D1C-0B00-4384-8121-8606569BD00C}" destId="{02FBEF7F-8A48-49D9-824B-434E2962B9CC}" srcOrd="2" destOrd="0" parTransId="{C6055CD8-C06B-4ABD-8355-7610CA637B8D}" sibTransId="{57294A13-DA5D-4FDB-810E-5502270850BC}"/>
    <dgm:cxn modelId="{D18F4BE7-12A3-40B3-BD23-558CE103B572}" type="presOf" srcId="{51914762-C24D-4C6E-AB62-F3F772ED0C36}" destId="{6F050BD9-650C-4F05-A00F-0AD853CF55F7}" srcOrd="1" destOrd="0" presId="urn:microsoft.com/office/officeart/2005/8/layout/venn1"/>
    <dgm:cxn modelId="{E2A6A9F4-F01E-499D-9C67-6067A62B5B3F}" type="presOf" srcId="{02FBEF7F-8A48-49D9-824B-434E2962B9CC}" destId="{A85B9FD2-14E6-4C4B-AC44-83476B2B460C}" srcOrd="0" destOrd="0" presId="urn:microsoft.com/office/officeart/2005/8/layout/venn1"/>
    <dgm:cxn modelId="{9EECFE25-FAAE-41BB-955C-BD9997095941}" type="presParOf" srcId="{DE73B839-A3FE-4704-83A6-C6425FC2328F}" destId="{F8A335E5-9687-4634-B48D-DFEA2CD86B97}" srcOrd="0" destOrd="0" presId="urn:microsoft.com/office/officeart/2005/8/layout/venn1"/>
    <dgm:cxn modelId="{C5BB6DD7-4B58-46E4-AC75-7F44F4F5E120}" type="presParOf" srcId="{DE73B839-A3FE-4704-83A6-C6425FC2328F}" destId="{607D402B-85C4-4FD8-B168-3335A5041D77}" srcOrd="1" destOrd="0" presId="urn:microsoft.com/office/officeart/2005/8/layout/venn1"/>
    <dgm:cxn modelId="{5C6FAD84-5CE6-4A17-89BB-737B2042490A}" type="presParOf" srcId="{DE73B839-A3FE-4704-83A6-C6425FC2328F}" destId="{A7D85826-7C1C-49BC-A6CF-DE56A2CD9EF7}" srcOrd="2" destOrd="0" presId="urn:microsoft.com/office/officeart/2005/8/layout/venn1"/>
    <dgm:cxn modelId="{C78B54E1-72A9-4162-BAE7-2F92A2D093DD}" type="presParOf" srcId="{DE73B839-A3FE-4704-83A6-C6425FC2328F}" destId="{6F050BD9-650C-4F05-A00F-0AD853CF55F7}" srcOrd="3" destOrd="0" presId="urn:microsoft.com/office/officeart/2005/8/layout/venn1"/>
    <dgm:cxn modelId="{A40857C6-7B8F-47B7-9DDC-0C368DA6EF3F}" type="presParOf" srcId="{DE73B839-A3FE-4704-83A6-C6425FC2328F}" destId="{A85B9FD2-14E6-4C4B-AC44-83476B2B460C}" srcOrd="4" destOrd="0" presId="urn:microsoft.com/office/officeart/2005/8/layout/venn1"/>
    <dgm:cxn modelId="{703C67F0-EBF2-42FB-B003-32C86556DECB}" type="presParOf" srcId="{DE73B839-A3FE-4704-83A6-C6425FC2328F}" destId="{A705B6F6-9612-4B62-9A1F-3C399BA6E94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C210C-94EC-45DE-AA68-7963A64686B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C612FAE-0304-4EB5-8512-8F443C20E303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煉精化氣</a:t>
          </a:r>
        </a:p>
      </dgm:t>
    </dgm:pt>
    <dgm:pt modelId="{6314E708-5C63-4615-9CF4-419C338BC93A}" type="parTrans" cxnId="{F37479CB-1DBE-405D-A085-18BDD3252DD1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9AD2BC-DE11-4D4D-82AF-821BDB844184}" type="sibTrans" cxnId="{F37479CB-1DBE-405D-A085-18BDD3252DD1}">
      <dgm:prSet custT="1"/>
      <dgm:spPr>
        <a:solidFill>
          <a:srgbClr val="759AA5"/>
        </a:solidFill>
      </dgm:spPr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34664A-CA3A-4BB6-A519-A25ADC34BF81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精滿則氣充</a:t>
          </a:r>
        </a:p>
      </dgm:t>
    </dgm:pt>
    <dgm:pt modelId="{25056A83-7A5F-4D50-809A-3BE4ED11AC58}" type="parTrans" cxnId="{AFE4E207-E26B-441C-B3AA-A916BA499B11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931225-A4FC-4302-9DAF-953D3307E948}" type="sibTrans" cxnId="{AFE4E207-E26B-441C-B3AA-A916BA499B11}">
      <dgm:prSet custT="1"/>
      <dgm:spPr>
        <a:solidFill>
          <a:srgbClr val="759AA5"/>
        </a:solidFill>
      </dgm:spPr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4C85C6-3F46-498C-899D-C1F89CF35DFA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氣充則神足</a:t>
          </a:r>
        </a:p>
      </dgm:t>
    </dgm:pt>
    <dgm:pt modelId="{260F1AED-5444-462C-AA95-A235AB56637D}" type="parTrans" cxnId="{3778A32C-1900-4019-A744-67FAEA04F087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CB80E2-1878-4437-97D3-127A7659C788}" type="sibTrans" cxnId="{3778A32C-1900-4019-A744-67FAEA04F087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BA7852-1848-4A06-B05A-8B97134CDCF8}" type="pres">
      <dgm:prSet presAssocID="{CB9C210C-94EC-45DE-AA68-7963A64686B2}" presName="Name0" presStyleCnt="0">
        <dgm:presLayoutVars>
          <dgm:dir/>
          <dgm:resizeHandles val="exact"/>
        </dgm:presLayoutVars>
      </dgm:prSet>
      <dgm:spPr/>
    </dgm:pt>
    <dgm:pt modelId="{8A7DA444-8DCD-4DC5-8893-2B33CE425F92}" type="pres">
      <dgm:prSet presAssocID="{AC612FAE-0304-4EB5-8512-8F443C20E303}" presName="node" presStyleLbl="node1" presStyleIdx="0" presStyleCnt="3">
        <dgm:presLayoutVars>
          <dgm:bulletEnabled val="1"/>
        </dgm:presLayoutVars>
      </dgm:prSet>
      <dgm:spPr/>
    </dgm:pt>
    <dgm:pt modelId="{C067F9E2-3233-4462-8A5F-AE0A67F9A787}" type="pres">
      <dgm:prSet presAssocID="{8B9AD2BC-DE11-4D4D-82AF-821BDB844184}" presName="sibTrans" presStyleLbl="sibTrans2D1" presStyleIdx="0" presStyleCnt="2" custScaleX="66383" custLinFactNeighborX="-10955" custLinFactNeighborY="13219"/>
      <dgm:spPr/>
    </dgm:pt>
    <dgm:pt modelId="{8298AF55-4FF6-4150-A73D-A5CAA1333FC5}" type="pres">
      <dgm:prSet presAssocID="{8B9AD2BC-DE11-4D4D-82AF-821BDB844184}" presName="connectorText" presStyleLbl="sibTrans2D1" presStyleIdx="0" presStyleCnt="2"/>
      <dgm:spPr/>
    </dgm:pt>
    <dgm:pt modelId="{01380C87-6D04-47C1-A261-90EE07919F39}" type="pres">
      <dgm:prSet presAssocID="{7B34664A-CA3A-4BB6-A519-A25ADC34BF81}" presName="node" presStyleLbl="node1" presStyleIdx="1" presStyleCnt="3">
        <dgm:presLayoutVars>
          <dgm:bulletEnabled val="1"/>
        </dgm:presLayoutVars>
      </dgm:prSet>
      <dgm:spPr/>
    </dgm:pt>
    <dgm:pt modelId="{06CEE711-79E6-4287-94AD-E457AEC4DFAD}" type="pres">
      <dgm:prSet presAssocID="{6B931225-A4FC-4302-9DAF-953D3307E948}" presName="sibTrans" presStyleLbl="sibTrans2D1" presStyleIdx="1" presStyleCnt="2" custScaleX="77821"/>
      <dgm:spPr/>
    </dgm:pt>
    <dgm:pt modelId="{33AC2A09-987A-4509-825C-AE89A33E2ECD}" type="pres">
      <dgm:prSet presAssocID="{6B931225-A4FC-4302-9DAF-953D3307E948}" presName="connectorText" presStyleLbl="sibTrans2D1" presStyleIdx="1" presStyleCnt="2"/>
      <dgm:spPr/>
    </dgm:pt>
    <dgm:pt modelId="{84979281-A357-4F50-B88F-58B721A84EF1}" type="pres">
      <dgm:prSet presAssocID="{A44C85C6-3F46-498C-899D-C1F89CF35DFA}" presName="node" presStyleLbl="node1" presStyleIdx="2" presStyleCnt="3">
        <dgm:presLayoutVars>
          <dgm:bulletEnabled val="1"/>
        </dgm:presLayoutVars>
      </dgm:prSet>
      <dgm:spPr/>
    </dgm:pt>
  </dgm:ptLst>
  <dgm:cxnLst>
    <dgm:cxn modelId="{AFE4E207-E26B-441C-B3AA-A916BA499B11}" srcId="{CB9C210C-94EC-45DE-AA68-7963A64686B2}" destId="{7B34664A-CA3A-4BB6-A519-A25ADC34BF81}" srcOrd="1" destOrd="0" parTransId="{25056A83-7A5F-4D50-809A-3BE4ED11AC58}" sibTransId="{6B931225-A4FC-4302-9DAF-953D3307E948}"/>
    <dgm:cxn modelId="{906D8208-2BD7-4581-BF21-FA19EC181676}" type="presOf" srcId="{7B34664A-CA3A-4BB6-A519-A25ADC34BF81}" destId="{01380C87-6D04-47C1-A261-90EE07919F39}" srcOrd="0" destOrd="0" presId="urn:microsoft.com/office/officeart/2005/8/layout/process1"/>
    <dgm:cxn modelId="{88E4951E-F524-455C-A7EC-2166050F35D1}" type="presOf" srcId="{AC612FAE-0304-4EB5-8512-8F443C20E303}" destId="{8A7DA444-8DCD-4DC5-8893-2B33CE425F92}" srcOrd="0" destOrd="0" presId="urn:microsoft.com/office/officeart/2005/8/layout/process1"/>
    <dgm:cxn modelId="{3778A32C-1900-4019-A744-67FAEA04F087}" srcId="{CB9C210C-94EC-45DE-AA68-7963A64686B2}" destId="{A44C85C6-3F46-498C-899D-C1F89CF35DFA}" srcOrd="2" destOrd="0" parTransId="{260F1AED-5444-462C-AA95-A235AB56637D}" sibTransId="{D8CB80E2-1878-4437-97D3-127A7659C788}"/>
    <dgm:cxn modelId="{34A9F34E-E1FC-4A98-B55B-12F8D09DA6B0}" type="presOf" srcId="{8B9AD2BC-DE11-4D4D-82AF-821BDB844184}" destId="{C067F9E2-3233-4462-8A5F-AE0A67F9A787}" srcOrd="0" destOrd="0" presId="urn:microsoft.com/office/officeart/2005/8/layout/process1"/>
    <dgm:cxn modelId="{EC417E58-CF52-45DB-B4E2-2C01E80AC7FC}" type="presOf" srcId="{6B931225-A4FC-4302-9DAF-953D3307E948}" destId="{33AC2A09-987A-4509-825C-AE89A33E2ECD}" srcOrd="1" destOrd="0" presId="urn:microsoft.com/office/officeart/2005/8/layout/process1"/>
    <dgm:cxn modelId="{BEC3B37A-E325-4B1C-A227-B27C21D365D6}" type="presOf" srcId="{8B9AD2BC-DE11-4D4D-82AF-821BDB844184}" destId="{8298AF55-4FF6-4150-A73D-A5CAA1333FC5}" srcOrd="1" destOrd="0" presId="urn:microsoft.com/office/officeart/2005/8/layout/process1"/>
    <dgm:cxn modelId="{90F3479B-3632-405F-BE0C-0445473E5E1D}" type="presOf" srcId="{6B931225-A4FC-4302-9DAF-953D3307E948}" destId="{06CEE711-79E6-4287-94AD-E457AEC4DFAD}" srcOrd="0" destOrd="0" presId="urn:microsoft.com/office/officeart/2005/8/layout/process1"/>
    <dgm:cxn modelId="{F37479CB-1DBE-405D-A085-18BDD3252DD1}" srcId="{CB9C210C-94EC-45DE-AA68-7963A64686B2}" destId="{AC612FAE-0304-4EB5-8512-8F443C20E303}" srcOrd="0" destOrd="0" parTransId="{6314E708-5C63-4615-9CF4-419C338BC93A}" sibTransId="{8B9AD2BC-DE11-4D4D-82AF-821BDB844184}"/>
    <dgm:cxn modelId="{307EFFD0-C1C5-4AA3-BE9B-30CE3FC8A887}" type="presOf" srcId="{A44C85C6-3F46-498C-899D-C1F89CF35DFA}" destId="{84979281-A357-4F50-B88F-58B721A84EF1}" srcOrd="0" destOrd="0" presId="urn:microsoft.com/office/officeart/2005/8/layout/process1"/>
    <dgm:cxn modelId="{74B24DFE-4FE0-44D9-8567-409C912FC625}" type="presOf" srcId="{CB9C210C-94EC-45DE-AA68-7963A64686B2}" destId="{32BA7852-1848-4A06-B05A-8B97134CDCF8}" srcOrd="0" destOrd="0" presId="urn:microsoft.com/office/officeart/2005/8/layout/process1"/>
    <dgm:cxn modelId="{7798E005-E471-41C7-9620-A478B0052644}" type="presParOf" srcId="{32BA7852-1848-4A06-B05A-8B97134CDCF8}" destId="{8A7DA444-8DCD-4DC5-8893-2B33CE425F92}" srcOrd="0" destOrd="0" presId="urn:microsoft.com/office/officeart/2005/8/layout/process1"/>
    <dgm:cxn modelId="{8C3FBE16-63FA-4E09-A2AC-270014D45551}" type="presParOf" srcId="{32BA7852-1848-4A06-B05A-8B97134CDCF8}" destId="{C067F9E2-3233-4462-8A5F-AE0A67F9A787}" srcOrd="1" destOrd="0" presId="urn:microsoft.com/office/officeart/2005/8/layout/process1"/>
    <dgm:cxn modelId="{1A182189-5689-41DE-9E52-74A41083A291}" type="presParOf" srcId="{C067F9E2-3233-4462-8A5F-AE0A67F9A787}" destId="{8298AF55-4FF6-4150-A73D-A5CAA1333FC5}" srcOrd="0" destOrd="0" presId="urn:microsoft.com/office/officeart/2005/8/layout/process1"/>
    <dgm:cxn modelId="{3D6BF83B-9506-4A01-AEF0-9C196BA85EF7}" type="presParOf" srcId="{32BA7852-1848-4A06-B05A-8B97134CDCF8}" destId="{01380C87-6D04-47C1-A261-90EE07919F39}" srcOrd="2" destOrd="0" presId="urn:microsoft.com/office/officeart/2005/8/layout/process1"/>
    <dgm:cxn modelId="{C49DF21A-7A85-4EA9-83DD-B4A2C4FE8E4C}" type="presParOf" srcId="{32BA7852-1848-4A06-B05A-8B97134CDCF8}" destId="{06CEE711-79E6-4287-94AD-E457AEC4DFAD}" srcOrd="3" destOrd="0" presId="urn:microsoft.com/office/officeart/2005/8/layout/process1"/>
    <dgm:cxn modelId="{40EF9EE9-28FF-4901-935C-0113FEC2F8BA}" type="presParOf" srcId="{06CEE711-79E6-4287-94AD-E457AEC4DFAD}" destId="{33AC2A09-987A-4509-825C-AE89A33E2ECD}" srcOrd="0" destOrd="0" presId="urn:microsoft.com/office/officeart/2005/8/layout/process1"/>
    <dgm:cxn modelId="{3C725F6C-65B5-4DC0-8938-E9D0CF2932D8}" type="presParOf" srcId="{32BA7852-1848-4A06-B05A-8B97134CDCF8}" destId="{84979281-A357-4F50-B88F-58B721A84E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D2DE9-8E88-4196-8865-83CD9F1F9F9C}">
      <dsp:nvSpPr>
        <dsp:cNvPr id="0" name=""/>
        <dsp:cNvSpPr/>
      </dsp:nvSpPr>
      <dsp:spPr>
        <a:xfrm rot="16200000">
          <a:off x="3498" y="453"/>
          <a:ext cx="2571314" cy="2571314"/>
        </a:xfrm>
        <a:prstGeom prst="downArrow">
          <a:avLst>
            <a:gd name="adj1" fmla="val 50000"/>
            <a:gd name="adj2" fmla="val 35000"/>
          </a:avLst>
        </a:prstGeom>
        <a:solidFill>
          <a:srgbClr val="9998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精氣神消耗</a:t>
          </a:r>
        </a:p>
      </dsp:txBody>
      <dsp:txXfrm rot="5400000">
        <a:off x="3499" y="643280"/>
        <a:ext cx="2121334" cy="1285657"/>
      </dsp:txXfrm>
    </dsp:sp>
    <dsp:sp modelId="{7BC14E79-7CAD-4042-8E98-358CEFAE84D4}">
      <dsp:nvSpPr>
        <dsp:cNvPr id="0" name=""/>
        <dsp:cNvSpPr/>
      </dsp:nvSpPr>
      <dsp:spPr>
        <a:xfrm rot="5400000">
          <a:off x="5640565" y="226"/>
          <a:ext cx="2571314" cy="2571314"/>
        </a:xfrm>
        <a:prstGeom prst="downArrow">
          <a:avLst>
            <a:gd name="adj1" fmla="val 50000"/>
            <a:gd name="adj2" fmla="val 35000"/>
          </a:avLst>
        </a:prstGeom>
        <a:solidFill>
          <a:srgbClr val="9998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濁氣累積</a:t>
          </a:r>
        </a:p>
      </dsp:txBody>
      <dsp:txXfrm rot="-5400000">
        <a:off x="6090546" y="643055"/>
        <a:ext cx="2121334" cy="128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335E5-9687-4634-B48D-DFEA2CD86B97}">
      <dsp:nvSpPr>
        <dsp:cNvPr id="0" name=""/>
        <dsp:cNvSpPr/>
      </dsp:nvSpPr>
      <dsp:spPr>
        <a:xfrm>
          <a:off x="1147178" y="90968"/>
          <a:ext cx="1882106" cy="1882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食物汙染</a:t>
          </a:r>
        </a:p>
      </dsp:txBody>
      <dsp:txXfrm>
        <a:off x="1398126" y="420337"/>
        <a:ext cx="1380211" cy="846947"/>
      </dsp:txXfrm>
    </dsp:sp>
    <dsp:sp modelId="{A7D85826-7C1C-49BC-A6CF-DE56A2CD9EF7}">
      <dsp:nvSpPr>
        <dsp:cNvPr id="0" name=""/>
        <dsp:cNvSpPr/>
      </dsp:nvSpPr>
      <dsp:spPr>
        <a:xfrm>
          <a:off x="1826305" y="1267285"/>
          <a:ext cx="1882106" cy="1882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空氣汙染</a:t>
          </a:r>
        </a:p>
      </dsp:txBody>
      <dsp:txXfrm>
        <a:off x="2401916" y="1753495"/>
        <a:ext cx="1129263" cy="1035158"/>
      </dsp:txXfrm>
    </dsp:sp>
    <dsp:sp modelId="{A85B9FD2-14E6-4C4B-AC44-83476B2B460C}">
      <dsp:nvSpPr>
        <dsp:cNvPr id="0" name=""/>
        <dsp:cNvSpPr/>
      </dsp:nvSpPr>
      <dsp:spPr>
        <a:xfrm>
          <a:off x="427549" y="1267285"/>
          <a:ext cx="1882106" cy="18821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水汙染</a:t>
          </a:r>
        </a:p>
      </dsp:txBody>
      <dsp:txXfrm>
        <a:off x="604780" y="1753495"/>
        <a:ext cx="1129263" cy="1035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DA444-8DCD-4DC5-8893-2B33CE425F92}">
      <dsp:nvSpPr>
        <dsp:cNvPr id="0" name=""/>
        <dsp:cNvSpPr/>
      </dsp:nvSpPr>
      <dsp:spPr>
        <a:xfrm>
          <a:off x="7341" y="205813"/>
          <a:ext cx="2194275" cy="1316565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煉精化氣</a:t>
          </a:r>
        </a:p>
      </dsp:txBody>
      <dsp:txXfrm>
        <a:off x="45902" y="244374"/>
        <a:ext cx="2117153" cy="1239443"/>
      </dsp:txXfrm>
    </dsp:sp>
    <dsp:sp modelId="{C067F9E2-3233-4462-8A5F-AE0A67F9A787}">
      <dsp:nvSpPr>
        <dsp:cNvPr id="0" name=""/>
        <dsp:cNvSpPr/>
      </dsp:nvSpPr>
      <dsp:spPr>
        <a:xfrm>
          <a:off x="2448273" y="663941"/>
          <a:ext cx="308804" cy="544180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48273" y="772777"/>
        <a:ext cx="216163" cy="326508"/>
      </dsp:txXfrm>
    </dsp:sp>
    <dsp:sp modelId="{01380C87-6D04-47C1-A261-90EE07919F39}">
      <dsp:nvSpPr>
        <dsp:cNvPr id="0" name=""/>
        <dsp:cNvSpPr/>
      </dsp:nvSpPr>
      <dsp:spPr>
        <a:xfrm>
          <a:off x="3079326" y="205813"/>
          <a:ext cx="2194275" cy="1316565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精滿則氣充</a:t>
          </a:r>
        </a:p>
      </dsp:txBody>
      <dsp:txXfrm>
        <a:off x="3117887" y="244374"/>
        <a:ext cx="2117153" cy="1239443"/>
      </dsp:txXfrm>
    </dsp:sp>
    <dsp:sp modelId="{06CEE711-79E6-4287-94AD-E457AEC4DFAD}">
      <dsp:nvSpPr>
        <dsp:cNvPr id="0" name=""/>
        <dsp:cNvSpPr/>
      </dsp:nvSpPr>
      <dsp:spPr>
        <a:xfrm>
          <a:off x="5544615" y="592005"/>
          <a:ext cx="362012" cy="544180"/>
        </a:xfrm>
        <a:prstGeom prst="rightArrow">
          <a:avLst>
            <a:gd name="adj1" fmla="val 60000"/>
            <a:gd name="adj2" fmla="val 50000"/>
          </a:avLst>
        </a:prstGeom>
        <a:solidFill>
          <a:srgbClr val="759A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44615" y="700841"/>
        <a:ext cx="253408" cy="326508"/>
      </dsp:txXfrm>
    </dsp:sp>
    <dsp:sp modelId="{84979281-A357-4F50-B88F-58B721A84EF1}">
      <dsp:nvSpPr>
        <dsp:cNvPr id="0" name=""/>
        <dsp:cNvSpPr/>
      </dsp:nvSpPr>
      <dsp:spPr>
        <a:xfrm>
          <a:off x="6151311" y="205813"/>
          <a:ext cx="2194275" cy="1316565"/>
        </a:xfrm>
        <a:prstGeom prst="roundRect">
          <a:avLst>
            <a:gd name="adj" fmla="val 10000"/>
          </a:avLst>
        </a:prstGeom>
        <a:solidFill>
          <a:srgbClr val="759A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氣充則神足</a:t>
          </a:r>
        </a:p>
      </dsp:txBody>
      <dsp:txXfrm>
        <a:off x="6189872" y="244374"/>
        <a:ext cx="2117153" cy="123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D161-0602-4C58-9C43-74456F6410A4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896C-62D1-4B84-B83E-81456981B59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id="{F9B0AB4A-490F-492E-8802-EFBB47C5D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0F35968F-634F-428A-9ABC-0CE4F99CB5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en-US" b="1"/>
              <a:t>●主宰命運的力量是甚麼？</a:t>
            </a:r>
            <a:r>
              <a:rPr lang="zh-TW" altLang="en-US"/>
              <a:t>→氣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師尊云，宇宙的主導力量即是氣運。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師尊：「整個大宇宙、大空間的主導力量就是氣運。……氣運就是代表大自然。……在這麼多的銀河星群、銀河系、太陽系的氣運變化，一定要有一個力量來安排它，運作它。我們的教主</a:t>
            </a:r>
            <a:r>
              <a:rPr lang="en-US" altLang="zh-TW"/>
              <a:t>  </a:t>
            </a:r>
            <a:r>
              <a:rPr lang="zh-TW" altLang="zh-TW"/>
              <a:t>天帝順應大自然的力量，運用宇宙的自然法則來管理宇宙。在這個宇宙間正有著三十幾個星球到了三期末劫的時代，氣運的變化最大，不斷發生天災人禍，而以我們這一個太陽系的地球首先輪到發動三期末劫。」（天帝教教訊，卷九，一〇六期，頁十二）</a:t>
            </a:r>
            <a:endParaRPr lang="en-US" altLang="zh-TW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C8E79A66-5DD1-48DC-A492-723FC3E18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F708DB4-18BF-4084-ADEE-76151C2DAC6D}" type="slidenum">
              <a:rPr kumimoji="0" lang="zh-TW" altLang="en-US"/>
              <a:pPr/>
              <a:t>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id="{1F7ED284-6543-4E9F-89CB-4B33960F7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EB06A31E-44B8-48DE-8F79-2DE3D82A2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</a:t>
            </a:r>
            <a:r>
              <a:rPr lang="zh-TW" altLang="en-US" b="1"/>
              <a:t>心腎相交</a:t>
            </a:r>
            <a:endParaRPr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/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以人體言之，心臟屬陽，主火，心藏神；腎臟屬陰，主水，腎藏精。心腎之間相互作用，心火下降，可防腎水過寒；腎水上承，可防心火過亢，此即心腎相交、水火既濟。</a:t>
            </a:r>
            <a:endParaRPr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/>
            <a:r>
              <a:rPr lang="zh-TW" altLang="zh-TW"/>
              <a:t>景岳全書</a:t>
            </a:r>
            <a:r>
              <a:rPr lang="zh-TW" altLang="en-US">
                <a:latin typeface="新細明體" panose="02020500000000000000" pitchFamily="18" charset="-120"/>
              </a:rPr>
              <a:t>：</a:t>
            </a:r>
            <a:r>
              <a:rPr lang="zh-TW" altLang="zh-TW"/>
              <a:t>其在于人，則上為君火，故主于心；下為相火，故出于腎。主于心者，為神明之主，故曰君火以明；出于腎者，為發生之根，故曰相火以位。</a:t>
            </a:r>
            <a:endParaRPr lang="en-US" altLang="zh-TW" b="1"/>
          </a:p>
          <a:p>
            <a:pPr indent="323850"/>
            <a:endParaRPr lang="en-US" altLang="zh-TW" b="1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7B9518AB-40A6-42F6-94F4-80DCEE216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A77022D-7744-4F1B-9249-00903B09E177}" type="slidenum">
              <a:rPr kumimoji="0" lang="zh-TW" altLang="en-US"/>
              <a:pPr/>
              <a:t>11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7AF215B0-6705-4B4E-9AA4-3B008EB58A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3C19FF2B-F7BF-4E90-AA8C-A99C4CA13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</a:t>
            </a:r>
            <a:r>
              <a:rPr lang="zh-TW" altLang="en-US" b="1"/>
              <a:t>心動則火起</a:t>
            </a:r>
            <a:endParaRPr lang="en-US" altLang="zh-TW" b="1"/>
          </a:p>
          <a:p>
            <a:pPr indent="323850"/>
            <a:r>
              <a:rPr lang="zh-TW" altLang="en-US"/>
              <a:t>如怒火、欲火、鬱火是也。嚴格言之，心動則火起，是故煩躁、緊張亦是火；心火不能下降，導致心腎不交，因此令人致病。</a:t>
            </a:r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EA9B6848-4194-4DBD-8D03-E43E6B71B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C021FC2-6F09-40C4-AB7F-1B02F0EE9188}" type="slidenum">
              <a:rPr kumimoji="0" lang="zh-TW" altLang="en-US"/>
              <a:pPr/>
              <a:t>12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326D792D-23FC-4237-8752-69B324F738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1A40C99F-D491-40A7-8488-6EC21C8C29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lnSpc>
                <a:spcPct val="120000"/>
              </a:lnSpc>
            </a:pPr>
            <a:r>
              <a:rPr lang="zh-TW" altLang="zh-TW" b="1"/>
              <a:t>●人體病痛</a:t>
            </a:r>
            <a:r>
              <a:rPr lang="zh-TW" altLang="en-US" b="1"/>
              <a:t>多</a:t>
            </a:r>
            <a:r>
              <a:rPr lang="zh-TW" altLang="zh-TW" b="1"/>
              <a:t>源於水火不濟</a:t>
            </a:r>
            <a:endParaRPr lang="en-US" altLang="zh-TW" b="1"/>
          </a:p>
          <a:p>
            <a:pPr indent="323850" eaLnBrk="1" hangingPunct="1">
              <a:lnSpc>
                <a:spcPct val="120000"/>
              </a:lnSpc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若是腎水虧損，心火上炎，導致心腎不交，水火不濟，則生種種疾病。</a:t>
            </a:r>
            <a:endParaRPr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 eaLnBrk="1" hangingPunct="1">
              <a:lnSpc>
                <a:spcPct val="120000"/>
              </a:lnSpc>
            </a:pPr>
            <a:endParaRPr lang="en-US" altLang="zh-TW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 eaLnBrk="1" hangingPunct="1">
              <a:lnSpc>
                <a:spcPct val="120000"/>
              </a:lnSpc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◎</a:t>
            </a:r>
            <a:r>
              <a:rPr lang="zh-TW" altLang="zh-TW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幼年之時</a:t>
            </a: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健康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乃因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精氣充足，</a:t>
            </a:r>
            <a:r>
              <a:rPr lang="zh-TW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心志專一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，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心火未動，此乃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水火既濟之象。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◎成年之後多有病痛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乃因</a:t>
            </a:r>
            <a:r>
              <a:rPr lang="zh-TW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勞精勞神，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精氣虧損，</a:t>
            </a:r>
            <a:r>
              <a:rPr lang="zh-TW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心浮氣躁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，此為</a:t>
            </a:r>
            <a:r>
              <a:rPr lang="zh-TW" altLang="zh-TW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水火不濟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。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 eaLnBrk="1" hangingPunct="1">
              <a:lnSpc>
                <a:spcPct val="120000"/>
              </a:lnSpc>
            </a:pPr>
            <a:r>
              <a:rPr lang="zh-TW" altLang="zh-TW"/>
              <a:t>◎</a:t>
            </a:r>
            <a:r>
              <a:rPr lang="zh-TW" altLang="en-US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科學園區的員工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用腦過度，多致疾病，此乃水火不濟。</a:t>
            </a: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</a:pPr>
            <a:r>
              <a:rPr lang="zh-TW" altLang="zh-TW"/>
              <a:t>◎人之失眠，多因水火不濟。</a:t>
            </a:r>
            <a:r>
              <a:rPr lang="zh-TW" altLang="en-US"/>
              <a:t>（詳講師手冊）</a:t>
            </a:r>
            <a:endParaRPr lang="en-US" altLang="zh-TW"/>
          </a:p>
          <a:p>
            <a:pPr indent="323850" eaLnBrk="1" hangingPunct="1">
              <a:lnSpc>
                <a:spcPct val="120000"/>
              </a:lnSpc>
            </a:pPr>
            <a:endParaRPr lang="en-US" altLang="zh-TW"/>
          </a:p>
          <a:p>
            <a:pPr indent="323850" eaLnBrk="1" hangingPunct="1">
              <a:lnSpc>
                <a:spcPct val="120000"/>
              </a:lnSpc>
            </a:pPr>
            <a:r>
              <a:rPr lang="zh-TW" altLang="zh-TW" b="1"/>
              <a:t>●世界之亂亦源於水火不濟</a:t>
            </a:r>
            <a:endParaRPr lang="en-US" altLang="zh-TW" b="1"/>
          </a:p>
          <a:p>
            <a:pPr indent="323850" eaLnBrk="1" hangingPunct="1">
              <a:lnSpc>
                <a:spcPct val="120000"/>
              </a:lnSpc>
            </a:pPr>
            <a:r>
              <a:rPr lang="zh-TW" altLang="en-US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世人因火氣太旺，火在外面，水在體內，形成火水未濟之逆象，因而導致世界大亂。</a:t>
            </a:r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3B8729C0-88E0-49F4-ADD5-29DE5EFE3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870163E-1C4A-494D-9161-C29156AD9E05}" type="slidenum">
              <a:rPr kumimoji="0" lang="zh-TW" altLang="en-US"/>
              <a:pPr/>
              <a:t>13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4729C6-CF8A-441A-97D4-BCA27D650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6263D78-E215-48EE-A045-7EC7A543B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人之疾病，既然多由水火不濟而起，治之之道，需從靜心著手。若能保持心中清淨，則心火下降，心腎相交，水火既濟，自然氣血和暢。古來論養生者，莫不從靜字著手。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◎臺灣省掌院陳正之，以往在高科技公司擔任主管，曾患</a:t>
            </a:r>
            <a:r>
              <a:rPr lang="en-US" altLang="zh-TW"/>
              <a:t>B</a:t>
            </a:r>
            <a:r>
              <a:rPr lang="zh-TW" altLang="en-US"/>
              <a:t>型肝炎，後來辭職，無事者凡三月，再到醫院檢查，竟不藥而癒。因為擔任主管時，常發脾氣，因而生病；辭職之後，心無掛礙，因此痊癒。（按，炎字兩個火，可見心火令人致病）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8DFCBF8-24FA-42A4-B744-F1FA61A8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E1FDDDD-5CFD-4E3C-BB64-885EFDB1E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lnSpc>
                <a:spcPct val="120000"/>
              </a:lnSpc>
            </a:pPr>
            <a:r>
              <a:rPr lang="zh-TW" altLang="zh-TW"/>
              <a:t>精氣神為人身三寶，人類之生存，全賴精氣神的作用，倘若不知珍惜，任其消耗，久之精氣衰則身病，精氣竭則身亡，豈不可惜！若能勤加鍛煉，由精化氣，精滿則氣充，氣充則神足，神氣充足則四體強健，耳目聰明。若能循序漸修，小則祛病延年，中則可以返老還童，上則形神俱化，回歸自然。</a:t>
            </a:r>
            <a:endParaRPr lang="en-US" altLang="zh-TW"/>
          </a:p>
          <a:p>
            <a:pPr indent="323850" eaLnBrk="1" hangingPunct="1">
              <a:lnSpc>
                <a:spcPct val="120000"/>
              </a:lnSpc>
            </a:pPr>
            <a:r>
              <a:rPr lang="zh-TW" altLang="zh-TW"/>
              <a:t>◎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許多同奮已達凍齡境界</a:t>
            </a:r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0CE098C8-7FFD-4B2D-A051-E67F76C4E0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40A47CD5-9104-4368-8150-9B3BFE2D2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●降心浮之氣</a:t>
            </a:r>
            <a:endParaRPr lang="en-US" altLang="zh-TW" b="1"/>
          </a:p>
          <a:p>
            <a:pPr indent="323850"/>
            <a:r>
              <a:rPr lang="zh-TW" altLang="zh-TW"/>
              <a:t>默念廿字真言，用意引導降至臍輪</a:t>
            </a:r>
            <a:r>
              <a:rPr lang="zh-TW" altLang="en-US"/>
              <a:t>（即神闕穴，與命門相對）</a:t>
            </a:r>
            <a:r>
              <a:rPr lang="zh-TW" altLang="zh-TW"/>
              <a:t>，能使心火下降，心腎相交，水火既濟，氣血和暢，故能治病養生。</a:t>
            </a:r>
            <a:endParaRPr lang="en-US" altLang="zh-TW"/>
          </a:p>
          <a:p>
            <a:pPr indent="323850"/>
            <a:r>
              <a:rPr lang="zh-TW" altLang="en-US"/>
              <a:t>靜坐的第一個反應就是從腎臟開始。</a:t>
            </a:r>
            <a:endParaRPr lang="en-US" altLang="zh-TW"/>
          </a:p>
          <a:p>
            <a:pPr indent="323850"/>
            <a:r>
              <a:rPr lang="zh-TW" altLang="zh-TW"/>
              <a:t>◎西雅圖坤道葉某，來自上海，自幼患小兒麻痺，長年病痛，經中醫診斷，乃因心腎不交。</a:t>
            </a:r>
            <a:r>
              <a:rPr lang="en-US" altLang="zh-TW"/>
              <a:t>2018</a:t>
            </a:r>
            <a:r>
              <a:rPr lang="zh-TW" altLang="zh-TW"/>
              <a:t>年</a:t>
            </a:r>
            <a:r>
              <a:rPr lang="en-US" altLang="zh-TW"/>
              <a:t>6</a:t>
            </a:r>
            <a:r>
              <a:rPr lang="zh-TW" altLang="zh-TW"/>
              <a:t>月，到西雅圖初院學習靜心靜坐，每日靜坐一次，原本頻尿、睡眠不穩、白日精神不濟的現象，一週以後便有極大改善，每天都能入睡，因此容光煥發，精神充沛。</a:t>
            </a:r>
            <a:endParaRPr lang="en-US" altLang="zh-TW"/>
          </a:p>
          <a:p>
            <a:pPr indent="323850"/>
            <a:r>
              <a:rPr lang="zh-TW" altLang="zh-TW"/>
              <a:t>◎</a:t>
            </a:r>
            <a:r>
              <a:rPr lang="zh-TW" altLang="en-US"/>
              <a:t>雲林羅凝運，自幼體質素弱，畏風寒，尤其在民國</a:t>
            </a:r>
            <a:r>
              <a:rPr lang="en-US" altLang="zh-TW"/>
              <a:t>69</a:t>
            </a:r>
            <a:r>
              <a:rPr lang="zh-TW" altLang="en-US"/>
              <a:t>（</a:t>
            </a:r>
            <a:r>
              <a:rPr lang="en-US" altLang="zh-TW"/>
              <a:t>1980</a:t>
            </a:r>
            <a:r>
              <a:rPr lang="zh-TW" altLang="en-US"/>
              <a:t>）年生下第一胎以後，開始感覺頻尿，情況十分嚴重。民國</a:t>
            </a:r>
            <a:r>
              <a:rPr lang="en-US" altLang="zh-TW"/>
              <a:t>99</a:t>
            </a:r>
            <a:r>
              <a:rPr lang="zh-TW" altLang="en-US"/>
              <a:t>（</a:t>
            </a:r>
            <a:r>
              <a:rPr lang="en-US" altLang="zh-TW"/>
              <a:t>2010</a:t>
            </a:r>
            <a:r>
              <a:rPr lang="zh-TW" altLang="en-US"/>
              <a:t>）年參加春節特訓班，此後勤於靜坐，數年後，不知不覺中竟已不藥而癒。除了頻尿之外，</a:t>
            </a:r>
            <a:r>
              <a:rPr lang="zh-TW" altLang="zh-TW"/>
              <a:t>凝運以往冬天手腳冰冷，十分不適，白天晚上都需用熱水泡腳，晚上更需泡腳才能入睡，有時未泡熱水便上床睡覺，輒無法入睡，常在半夜兩、三點起來</a:t>
            </a:r>
            <a:r>
              <a:rPr lang="zh-TW" altLang="en-US"/>
              <a:t>浸</a:t>
            </a:r>
            <a:r>
              <a:rPr lang="zh-TW" altLang="zh-TW"/>
              <a:t>泡。</a:t>
            </a:r>
            <a:r>
              <a:rPr lang="en-US" altLang="zh-TW"/>
              <a:t>2021</a:t>
            </a:r>
            <a:r>
              <a:rPr lang="zh-TW" altLang="zh-TW"/>
              <a:t>年初寒流來襲，方才警覺最近幾年已不再需要泡腳。</a:t>
            </a:r>
            <a:endParaRPr lang="en-US" altLang="zh-TW"/>
          </a:p>
          <a:p>
            <a:pPr indent="323850"/>
            <a:r>
              <a:rPr lang="zh-TW" altLang="zh-TW"/>
              <a:t>◎</a:t>
            </a:r>
            <a:r>
              <a:rPr lang="zh-TW" altLang="en-US"/>
              <a:t>南投縣埔里同奮劉某，年輕時亦為頻尿所苦，每夜需起床六</a:t>
            </a:r>
            <a:r>
              <a:rPr lang="zh-TW" altLang="en-US">
                <a:latin typeface="文鼎勘亭流" panose="03000A09000000000000" pitchFamily="65" charset="-120"/>
                <a:ea typeface="文鼎勘亭流" panose="03000A09000000000000" pitchFamily="65" charset="-120"/>
              </a:rPr>
              <a:t>、</a:t>
            </a:r>
            <a:r>
              <a:rPr lang="zh-TW" altLang="en-US"/>
              <a:t>七次，參加靜坐班之後，勤於靜坐，不久痊癒。</a:t>
            </a:r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1A428901-244C-4F9B-A8AE-01FE92FC9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D0B8E94-C90C-4FDC-9705-9CDF3AE6A74C}" type="slidenum">
              <a:rPr kumimoji="0" lang="zh-TW" altLang="en-US"/>
              <a:pPr/>
              <a:t>16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>
            <a:extLst>
              <a:ext uri="{FF2B5EF4-FFF2-40B4-BE49-F238E27FC236}">
                <a16:creationId xmlns:a16="http://schemas.microsoft.com/office/drawing/2014/main" id="{5D65F7B8-6F37-4CAE-869A-9EFB2A8FC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>
            <a:extLst>
              <a:ext uri="{FF2B5EF4-FFF2-40B4-BE49-F238E27FC236}">
                <a16:creationId xmlns:a16="http://schemas.microsoft.com/office/drawing/2014/main" id="{61595C8E-4E95-4F84-9A66-863B763A6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endParaRPr lang="zh-TW" altLang="en-US"/>
          </a:p>
        </p:txBody>
      </p:sp>
      <p:sp>
        <p:nvSpPr>
          <p:cNvPr id="46084" name="投影片編號版面配置區 3">
            <a:extLst>
              <a:ext uri="{FF2B5EF4-FFF2-40B4-BE49-F238E27FC236}">
                <a16:creationId xmlns:a16="http://schemas.microsoft.com/office/drawing/2014/main" id="{EA06DC86-B8E9-4E5F-89EB-B403FAB1B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C239407-9696-4F34-8DAD-C29514F9B000}" type="slidenum">
              <a:rPr kumimoji="0" lang="zh-TW" altLang="en-US"/>
              <a:pPr/>
              <a:t>17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>
            <a:extLst>
              <a:ext uri="{FF2B5EF4-FFF2-40B4-BE49-F238E27FC236}">
                <a16:creationId xmlns:a16="http://schemas.microsoft.com/office/drawing/2014/main" id="{D8ED2CD3-29CF-47E1-98B4-2C4A7E0FF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>
            <a:extLst>
              <a:ext uri="{FF2B5EF4-FFF2-40B4-BE49-F238E27FC236}">
                <a16:creationId xmlns:a16="http://schemas.microsoft.com/office/drawing/2014/main" id="{1B0E72E6-47CD-4806-B38B-A77A17E4D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endParaRPr lang="zh-TW" altLang="en-US"/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70C96C5C-F79F-4B10-BCAE-1081284FF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6AE66FF-42D2-404B-BB9D-DB214531F2FB}" type="slidenum">
              <a:rPr kumimoji="0" lang="zh-TW" altLang="en-US"/>
              <a:pPr/>
              <a:t>18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60523C8F-3C7C-4224-90CB-E71659C8D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177BE17B-473B-45CE-8A43-C13FB78D5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●調養精氣神</a:t>
            </a:r>
            <a:endParaRPr lang="en-US" altLang="zh-TW" b="1"/>
          </a:p>
          <a:p>
            <a:pPr indent="323850"/>
            <a:r>
              <a:rPr lang="zh-TW" altLang="zh-TW"/>
              <a:t>以廿字真言接引天地正氣，可以調養精氣神，而達治病強身之效，此為殊勝法門。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按，</a:t>
            </a:r>
            <a:r>
              <a:rPr lang="zh-TW" altLang="zh-TW"/>
              <a:t>一般靜坐法門旨在靜心修煉，極少有能接引天地間正氣者。靜心靜坐法雖屬初階，然為上天所傳，為引渡原人而設，且為上天所關注者，苟能用心，則能接引天地正氣，此非一般法門所能及者。</a:t>
            </a:r>
            <a:r>
              <a:rPr lang="zh-TW" altLang="en-US"/>
              <a:t>其殊勝之處有三</a:t>
            </a:r>
            <a:r>
              <a:rPr lang="zh-TW" altLang="en-US">
                <a:latin typeface="新細明體" panose="02020500000000000000" pitchFamily="18" charset="-120"/>
              </a:rPr>
              <a:t>：</a:t>
            </a:r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r>
              <a:rPr lang="zh-TW" altLang="en-US">
                <a:latin typeface="新細明體" panose="02020500000000000000" pitchFamily="18" charset="-120"/>
              </a:rPr>
              <a:t>一</a:t>
            </a:r>
            <a:r>
              <a:rPr lang="zh-TW" altLang="zh-TW"/>
              <a:t>、</a:t>
            </a:r>
            <a:r>
              <a:rPr lang="zh-TW" altLang="en-US"/>
              <a:t>為上天所傳救世法門</a:t>
            </a:r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r>
              <a:rPr lang="zh-TW" altLang="en-US">
                <a:latin typeface="新細明體" panose="02020500000000000000" pitchFamily="18" charset="-120"/>
              </a:rPr>
              <a:t>二</a:t>
            </a:r>
            <a:r>
              <a:rPr lang="zh-TW" altLang="zh-TW"/>
              <a:t>、</a:t>
            </a:r>
            <a:r>
              <a:rPr lang="zh-TW" altLang="en-US"/>
              <a:t>接引天地正氣</a:t>
            </a:r>
            <a:endParaRPr lang="en-US" altLang="zh-TW">
              <a:latin typeface="新細明體" panose="02020500000000000000" pitchFamily="18" charset="-120"/>
            </a:endParaRPr>
          </a:p>
          <a:p>
            <a:pPr indent="323850"/>
            <a:r>
              <a:rPr lang="zh-TW" altLang="en-US">
                <a:latin typeface="新細明體" panose="02020500000000000000" pitchFamily="18" charset="-120"/>
              </a:rPr>
              <a:t>三</a:t>
            </a:r>
            <a:r>
              <a:rPr lang="zh-TW" altLang="zh-TW"/>
              <a:t>、</a:t>
            </a:r>
            <a:r>
              <a:rPr lang="zh-TW" altLang="en-US"/>
              <a:t>上天護持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各地教院殿主</a:t>
            </a:r>
            <a:r>
              <a:rPr lang="zh-TW" altLang="zh-TW"/>
              <a:t>、</a:t>
            </a:r>
            <a:r>
              <a:rPr lang="zh-TW" altLang="en-US"/>
              <a:t>副殿主及諸上聖高真</a:t>
            </a:r>
            <a:endParaRPr lang="en-US" altLang="zh-TW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59C2B97E-DB79-4110-848E-FDC3DB0EE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064594B-43FC-42AE-AA79-2258B5BE58B0}" type="slidenum">
              <a:rPr kumimoji="0" lang="zh-TW" altLang="en-US"/>
              <a:pPr/>
              <a:t>19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201963B1-2D9A-4645-B0F8-4875842CE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BB6C3BF6-B357-4788-9643-25F9002FE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</a:t>
            </a:r>
            <a:r>
              <a:rPr lang="zh-TW" altLang="en-US" b="1"/>
              <a:t>排除體內濁氣</a:t>
            </a:r>
            <a:endParaRPr lang="en-US" altLang="zh-TW" b="1"/>
          </a:p>
          <a:p>
            <a:pPr indent="323850"/>
            <a:r>
              <a:rPr lang="zh-TW" altLang="zh-TW"/>
              <a:t>靜坐能促進新陳代謝，排除陰濁之氣，故能祛病延年。</a:t>
            </a:r>
            <a:endParaRPr lang="en-US" altLang="zh-TW"/>
          </a:p>
          <a:p>
            <a:pPr indent="323850"/>
            <a:r>
              <a:rPr lang="zh-TW" altLang="en-US"/>
              <a:t>一般醫藥只能針對特定部位進行治療，靜坐則是整體調養，可治百病。</a:t>
            </a:r>
            <a:endParaRPr lang="en-US" altLang="zh-TW"/>
          </a:p>
          <a:p>
            <a:pPr indent="323850"/>
            <a:r>
              <a:rPr lang="zh-TW" altLang="zh-TW"/>
              <a:t>◎柳光赦，於民國七十六年十二月參加先修六期靜坐班。未參加之前，已持誦皇誥寶誥約十萬遍，忽然罹患香港腳，醫藥罔效，這是因為在排除濁氣。開班以後，每日靜坐，約一個月以後痊癒。</a:t>
            </a:r>
            <a:endParaRPr lang="zh-TW" altLang="en-US"/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DCFE601B-BB91-4B1B-AE70-9CCE10A60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A1B4505-E0FE-4CAC-BCE2-3B95234DCB48}" type="slidenum">
              <a:rPr kumimoji="0" lang="zh-TW" altLang="en-US"/>
              <a:pPr/>
              <a:t>20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id="{641C3D79-838D-4626-8F9A-93705E940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id="{5019EA32-C30D-4A2E-823E-6A0D9239C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en-US" b="1"/>
              <a:t>●空氣有沒有力量？</a:t>
            </a:r>
            <a:endParaRPr lang="en-US" altLang="zh-TW" b="1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◎颱風、颶風</a:t>
            </a:r>
            <a:r>
              <a:rPr lang="en-US" altLang="zh-TW"/>
              <a:t>—</a:t>
            </a:r>
            <a:r>
              <a:rPr lang="zh-TW" altLang="en-US"/>
              <a:t>空氣無形無象，看不見摸不著，然而當其凝聚成颱風、颶風，則能催屋拔樹，造成嚴重災害。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◎籃球</a:t>
            </a:r>
            <a:r>
              <a:rPr lang="en-US" altLang="zh-TW"/>
              <a:t>—</a:t>
            </a:r>
            <a:r>
              <a:rPr lang="zh-TW" altLang="en-US"/>
              <a:t>籃球在灌氣之前，一寸也彈不起來；灌氣之後，則能彈跳甚高。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足見氣的凝聚，便產生力，故云「氣力」、「力氣」。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古語有云：「天是一大天，人為一小天。」人體之道，與天無異，主導人生命運的力量，同樣是氣。</a:t>
            </a:r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id="{879DAAB1-F2A1-4B47-BF71-B8FDDF22B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1C13C28-3027-409B-AFE0-901E61F6F5FA}" type="slidenum">
              <a:rPr kumimoji="0" lang="zh-TW" altLang="en-US"/>
              <a:pPr/>
              <a:t>3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C1F0564F-2895-4712-AF2A-FF39A9B653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93F02CB8-4980-4C25-910F-E222862C6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zh-TW" b="1"/>
              <a:t>●</a:t>
            </a:r>
            <a:r>
              <a:rPr lang="zh-TW" altLang="en-US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人體健康即為氣的變化</a:t>
            </a:r>
            <a:endParaRPr lang="en-US" altLang="zh-TW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試問人生哪一階段最為健康？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→幼年時期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zh-TW"/>
              <a:t>◎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幼年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神朗氣清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→少有病痛 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zh-TW"/>
              <a:t>◎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青年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精氣充沛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→身強體健 </a:t>
            </a:r>
            <a:endParaRPr lang="en-US" altLang="zh-TW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zh-TW"/>
              <a:t>◎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老年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精氣漸衰</a:t>
            </a:r>
            <a:r>
              <a:rPr lang="zh-TW" altLang="en-US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→體弱多病</a:t>
            </a:r>
            <a:endParaRPr lang="zh-TW" altLang="en-US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E4FC085C-0A2D-45D9-85BD-E4DFDAF61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F375EC3-9DE6-49C8-8895-E76D9A28C7E3}" type="slidenum">
              <a:rPr kumimoji="0" lang="zh-TW" altLang="en-US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id="{F1E65252-7F97-4424-B5D7-FBAC315EE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13816F44-854D-4275-913A-34F852DD7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zh-TW" b="1"/>
              <a:t>●</a:t>
            </a:r>
            <a:r>
              <a:rPr lang="zh-TW" altLang="en-US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人生命運也與氣相關</a:t>
            </a:r>
            <a:endParaRPr lang="en-US" altLang="zh-TW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運氣、福氣、財氣、才氣 、霉氣</a:t>
            </a:r>
            <a:endParaRPr lang="zh-TW" altLang="en-US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E7B7CE9E-3711-444F-9955-96CBF68BC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4433110-99D7-48C3-9F12-170DD770471D}" type="slidenum">
              <a:rPr kumimoji="0" lang="zh-TW" altLang="en-US"/>
              <a:pPr/>
              <a:t>5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BECCFF0-AE7A-4ADB-88F3-0D8C6CDF9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41234C6-BFA8-4D1E-A792-8736C4A3B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zh-TW" b="1"/>
              <a:t>●</a:t>
            </a:r>
            <a:r>
              <a:rPr lang="zh-TW" altLang="en-US" b="1"/>
              <a:t>百病生於氣</a:t>
            </a:r>
            <a:endParaRPr lang="en-US" altLang="zh-TW" b="1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人之所以生病，主要原因有二：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一、精氣神消耗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en-US"/>
              <a:t>二、濁氣累積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A38C33-75FC-4448-AA7B-3C3ACC70C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C0E3612-D5C3-43D9-9D9F-277DB097B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古人作息有節，日出而作，日落而息，因此身體健康。</a:t>
            </a: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現代人勞心勞力，上班族熬夜加班、學生熬夜玩線上遊戲，導致精氣神耗損，形神俱瘁，過勞死時有耳聞。</a:t>
            </a: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spcBef>
                <a:spcPct val="0"/>
              </a:spcBef>
            </a:pP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◎張淳淳，多才多藝，是台灣著名的舞蹈老師。除了舞蹈，她還熱愛創作，因此創辦了運動商品公司、出版社；後來又跨足房地產業，成績十分耀眼。她完全奉獻於工作，每天工作十五個小時。不幸在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染上全球罕見的病毒，治療過程極為痛苦，從此陷入惡夢般的生活，因此嘆說：「人生賺那麽多錢，只是讓你住頭等病房。」生病期間，她最羨慕的人是看護，因為看護輕輕鬆鬆就可以出去為她買便當。這時方才體悟，原來做一個平常人，可以走路、睡覺、吃飯、洗澡，是多麼幸福的事情。</a:t>
            </a: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spcBef>
                <a:spcPct val="0"/>
              </a:spcBef>
            </a:pPr>
            <a:endParaRPr lang="en-US" altLang="zh-TW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23850" eaLnBrk="1" hangingPunct="1"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/>
              <a:t>一位年僅廿一歲的女大學生，沉迷於網路遊戲，至於廢寢忘食。</a:t>
            </a:r>
            <a:r>
              <a:rPr lang="en-US" altLang="zh-TW"/>
              <a:t>2020</a:t>
            </a:r>
            <a:r>
              <a:rPr lang="zh-TW" altLang="zh-TW"/>
              <a:t>年</a:t>
            </a:r>
            <a:r>
              <a:rPr lang="en-US" altLang="zh-TW"/>
              <a:t>4</a:t>
            </a:r>
            <a:r>
              <a:rPr lang="zh-TW" altLang="zh-TW"/>
              <a:t>月底，與一位男生熬夜打遊戲，最後因心臟驟停而猝死，父母聞訊痛哭不已，母親更是哭到暈厥。</a:t>
            </a:r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D978A318-E359-472F-A225-86A9EE243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2960A627-0FA8-4C48-9F41-41D01B4EF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人類經由飲食攝取身體所需的營養，無用的廢物則排出體外，部分廢物未能排出者，即是濁氣。</a:t>
            </a:r>
            <a:r>
              <a:rPr lang="zh-TW" altLang="en-US"/>
              <a:t>由於濁氣累積人體內，堵塞氣血運行，因而造成種種病痛</a:t>
            </a:r>
            <a:r>
              <a:rPr lang="zh-TW" altLang="zh-TW"/>
              <a:t>，中醫所謂「不通則痛」是也</a:t>
            </a:r>
            <a:r>
              <a:rPr lang="zh-TW" altLang="en-US"/>
              <a:t>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◎人在幼年之時，全身柔軟不知痠痛，乃因濁氣較少，氣血和暢；中年以後全身開始痠痛，則因濁氣累積，氣血不通所致。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由於現代的食物、空氣、飲水都已受到嚴重汙染，人類體內累積了大量濁氣，因此造成種種病痛。</a:t>
            </a:r>
            <a:endParaRPr lang="en-US" altLang="zh-TW"/>
          </a:p>
          <a:p>
            <a:pPr indent="323850" eaLnBrk="1" hangingPunct="1">
              <a:spcBef>
                <a:spcPct val="0"/>
              </a:spcBef>
            </a:pPr>
            <a:r>
              <a:rPr lang="zh-TW" altLang="zh-TW"/>
              <a:t>◎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</a:rPr>
              <a:t>台灣有</a:t>
            </a:r>
            <a:r>
              <a:rPr lang="en-US" altLang="zh-TW">
                <a:solidFill>
                  <a:srgbClr val="CC0000"/>
                </a:solidFill>
                <a:latin typeface="新細明體" panose="02020500000000000000" pitchFamily="18" charset="-120"/>
              </a:rPr>
              <a:t>44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</a:rPr>
              <a:t>％的自來水含有微型塑膠。</a:t>
            </a:r>
            <a:endParaRPr lang="en-US" altLang="zh-TW">
              <a:solidFill>
                <a:srgbClr val="CC0000"/>
              </a:solidFill>
              <a:latin typeface="新細明體" panose="02020500000000000000" pitchFamily="18" charset="-120"/>
            </a:endParaRPr>
          </a:p>
          <a:p>
            <a:pPr indent="323850" eaLnBrk="1" hangingPunct="1">
              <a:spcBef>
                <a:spcPct val="0"/>
              </a:spcBef>
            </a:pP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民國</a:t>
            </a:r>
            <a:r>
              <a:rPr lang="en-US" altLang="zh-TW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105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年，台灣每</a:t>
            </a:r>
            <a:r>
              <a:rPr lang="en-US" altLang="zh-TW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4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分</a:t>
            </a:r>
            <a:r>
              <a:rPr lang="en-US" altLang="zh-TW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58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秒就有</a:t>
            </a:r>
            <a:r>
              <a:rPr lang="en-US" altLang="zh-TW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1</a:t>
            </a:r>
            <a:r>
              <a:rPr lang="zh-TW" altLang="en-US">
                <a:solidFill>
                  <a:srgbClr val="CC0000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人罹患癌症。</a:t>
            </a:r>
            <a:endParaRPr lang="en-US" altLang="zh-TW">
              <a:latin typeface="新細明體" panose="02020500000000000000" pitchFamily="18" charset="-120"/>
            </a:endParaRPr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AC1DE514-4738-4EE5-BCAC-0E679C495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8277BA2-0B4F-46B0-9B43-72CA5B5B3C42}" type="slidenum">
              <a:rPr kumimoji="0" lang="zh-TW" altLang="en-US"/>
              <a:pPr/>
              <a:t>8</a:t>
            </a:fld>
            <a:endParaRPr kumimoji="0"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D1CE621-77A3-497E-8CA7-5BFFD5776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34D6082-0DE0-40A3-88B0-0B4E44BA8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</a:t>
            </a:r>
            <a:r>
              <a:rPr lang="zh-TW" altLang="en-US" b="1"/>
              <a:t>水火既濟</a:t>
            </a:r>
            <a:r>
              <a:rPr lang="en-US" altLang="zh-TW" b="1"/>
              <a:t>—</a:t>
            </a:r>
            <a:r>
              <a:rPr lang="zh-TW" altLang="zh-TW" b="1"/>
              <a:t>水</a:t>
            </a:r>
            <a:r>
              <a:rPr lang="zh-TW" altLang="en-US" b="1"/>
              <a:t>上</a:t>
            </a:r>
            <a:r>
              <a:rPr lang="zh-TW" altLang="zh-TW" b="1"/>
              <a:t>火</a:t>
            </a:r>
            <a:r>
              <a:rPr lang="zh-TW" altLang="en-US" b="1"/>
              <a:t>下</a:t>
            </a:r>
            <a:endParaRPr lang="en-US" altLang="zh-TW" b="1"/>
          </a:p>
          <a:p>
            <a:pPr indent="323850"/>
            <a:r>
              <a:rPr lang="zh-TW" altLang="en-US"/>
              <a:t>火性向上，水性就下，因此必須水在上，火在下，才能相交，此為水火相濟之象；反之，則是水火不濟。</a:t>
            </a:r>
            <a:r>
              <a:rPr lang="zh-TW" altLang="zh-TW"/>
              <a:t>整個宇宙的形成，大自太陽系、星球，小至人之一身，都不離水火既濟的原理。</a:t>
            </a:r>
            <a:r>
              <a:rPr lang="zh-TW" altLang="en-US"/>
              <a:t>（詳見天堂新認識）</a:t>
            </a:r>
            <a:endParaRPr lang="en-US" altLang="zh-TW"/>
          </a:p>
          <a:p>
            <a:pPr indent="323850"/>
            <a:r>
              <a:rPr lang="zh-TW" altLang="en-US"/>
              <a:t>易學網：卦象離火在下而炎上，坎水在上而潤下，也是水火相交相濟之象。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天堂新認識（頁</a:t>
            </a:r>
            <a:r>
              <a:rPr lang="en-US" altLang="zh-TW"/>
              <a:t>36</a:t>
            </a:r>
            <a:r>
              <a:rPr lang="zh-TW" altLang="en-US"/>
              <a:t>）：</a:t>
            </a:r>
            <a:endParaRPr lang="en-US" altLang="zh-TW"/>
          </a:p>
          <a:p>
            <a:pPr indent="323850"/>
            <a:r>
              <a:rPr lang="zh-TW" altLang="en-US"/>
              <a:t>◎地球</a:t>
            </a:r>
            <a:r>
              <a:rPr lang="en-US" altLang="zh-TW"/>
              <a:t>—</a:t>
            </a:r>
            <a:r>
              <a:rPr lang="zh-TW" altLang="en-US"/>
              <a:t>地殼表面是海洋，地底中心則是滾滾焰漿。</a:t>
            </a:r>
            <a:endParaRPr lang="en-US" altLang="zh-TW"/>
          </a:p>
          <a:p>
            <a:pPr indent="323850"/>
            <a:r>
              <a:rPr lang="zh-TW" altLang="en-US"/>
              <a:t>◎太陽</a:t>
            </a:r>
            <a:r>
              <a:rPr lang="en-US" altLang="zh-TW"/>
              <a:t>—</a:t>
            </a:r>
            <a:r>
              <a:rPr lang="zh-TW" altLang="en-US"/>
              <a:t>太陽系外圍為冷卻的行星，中心則是火熱的太陽。</a:t>
            </a:r>
            <a:endParaRPr lang="en-US" altLang="zh-TW"/>
          </a:p>
          <a:p>
            <a:pPr indent="323850"/>
            <a:r>
              <a:rPr lang="zh-TW" altLang="en-US"/>
              <a:t>◎煮飯</a:t>
            </a:r>
            <a:r>
              <a:rPr lang="en-US" altLang="zh-TW"/>
              <a:t>—</a:t>
            </a:r>
            <a:r>
              <a:rPr lang="zh-TW" altLang="en-US"/>
              <a:t>水在鍋中，火在鍋下，如此方能將米煮熟。</a:t>
            </a:r>
            <a:endParaRPr lang="en-US" altLang="zh-TW"/>
          </a:p>
          <a:p>
            <a:pPr indent="323850"/>
            <a:r>
              <a:rPr lang="zh-TW" altLang="en-US"/>
              <a:t>◎人身</a:t>
            </a:r>
            <a:r>
              <a:rPr lang="en-US" altLang="zh-TW"/>
              <a:t>—</a:t>
            </a:r>
            <a:r>
              <a:rPr lang="zh-TW" altLang="en-US"/>
              <a:t>人身亦有一熱爐（應指命門或丹田），世人修煉丹道，必須引燃此爐，才能與宇宙大道契合。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DB2E7D41-05B4-45E1-B39E-ACC84EE3B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269E1BE9-167D-4807-8C88-FE7FB6C2B5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</a:t>
            </a:r>
            <a:r>
              <a:rPr lang="zh-TW" altLang="en-US" b="1"/>
              <a:t>命門</a:t>
            </a:r>
            <a:endParaRPr lang="en-US" altLang="zh-TW"/>
          </a:p>
          <a:p>
            <a:pPr indent="323850"/>
            <a:r>
              <a:rPr lang="zh-TW" altLang="en-US"/>
              <a:t>命門在兩腎之間。腎藏精，屬水；命門為相火，為生命本元之火，元氣之根。</a:t>
            </a:r>
            <a:endParaRPr lang="en-US" altLang="zh-TW"/>
          </a:p>
          <a:p>
            <a:pPr indent="323850"/>
            <a:r>
              <a:rPr lang="zh-TW" altLang="zh-TW"/>
              <a:t>◎</a:t>
            </a:r>
            <a:r>
              <a:rPr lang="zh-TW" altLang="en-US"/>
              <a:t>俗語有謂：「小孩子屁股三把火」，小孩子不怕冷，乃因精氣神尚未耗損，命門之火旺盛故也。</a:t>
            </a:r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B7836794-706F-4938-AA81-34F646FCA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4646482-8E21-4137-AAFF-CA74A826CD3F}" type="slidenum">
              <a:rPr kumimoji="0" lang="zh-TW" altLang="en-US"/>
              <a:pPr/>
              <a:t>10</a:t>
            </a:fld>
            <a:endParaRPr kumimoji="0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AE8E-56F5-49FB-8080-5E90A266613B}" type="datetimeFigureOut">
              <a:rPr lang="zh-TW" altLang="en-US" smtClean="0"/>
              <a:t>2022/2/22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3670176" cy="187220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靜坐與養生</a:t>
            </a:r>
            <a:endParaRPr lang="zh-TW" altLang="en-US" sz="5400" b="1" dirty="0"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5040560" cy="1752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靜心靜坐第一講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柳光赦</a:t>
            </a:r>
          </a:p>
          <a:p>
            <a:endParaRPr lang="zh-TW" alt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E4B0DB2-EAC3-484B-9C9A-2436EDF9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076056" y="2473328"/>
            <a:ext cx="3744416" cy="2971896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8E163C-4C9F-4C92-A31B-EAE907E423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152E1-E287-4F1A-AA4F-3CED06122294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6388" name="投影片編號版面配置區 5">
            <a:extLst>
              <a:ext uri="{FF2B5EF4-FFF2-40B4-BE49-F238E27FC236}">
                <a16:creationId xmlns:a16="http://schemas.microsoft.com/office/drawing/2014/main" id="{9465A2DB-2AD6-4770-BE9B-F6BE1CDAA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0DE1921-1507-4282-8501-2A29C8900366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10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343" name="圖片 6" descr="https://i2.kknews.cc/SIG=qla2i0/ctp-vzntr/152534031471605p7583s77.jpg">
            <a:extLst>
              <a:ext uri="{FF2B5EF4-FFF2-40B4-BE49-F238E27FC236}">
                <a16:creationId xmlns:a16="http://schemas.microsoft.com/office/drawing/2014/main" id="{067D7E60-DA74-4625-A7CC-58E14022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936709" cy="41044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6390" name="AutoShape 12" descr="燃烧的火焰背景边框-各类背景-百图汇素材网">
            <a:extLst>
              <a:ext uri="{FF2B5EF4-FFF2-40B4-BE49-F238E27FC236}">
                <a16:creationId xmlns:a16="http://schemas.microsoft.com/office/drawing/2014/main" id="{2EF12EB5-BFF3-48DE-AA14-26831108F8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1" name="AutoShape 14" descr="燃烧的火焰背景边框-各类背景-百图汇素材网">
            <a:extLst>
              <a:ext uri="{FF2B5EF4-FFF2-40B4-BE49-F238E27FC236}">
                <a16:creationId xmlns:a16="http://schemas.microsoft.com/office/drawing/2014/main" id="{E0526EDB-8717-4CD3-901C-3A35806B3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2" name="AutoShape 16" descr="燃烧的火焰背景边框-各类背景-百图汇素材网">
            <a:extLst>
              <a:ext uri="{FF2B5EF4-FFF2-40B4-BE49-F238E27FC236}">
                <a16:creationId xmlns:a16="http://schemas.microsoft.com/office/drawing/2014/main" id="{DF46582A-4EC8-4037-87C0-AC3F3E3BF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3" name="AutoShape 18" descr="火边框】素材_免费火边框图片素材_火边框素材大全_万素网">
            <a:extLst>
              <a:ext uri="{FF2B5EF4-FFF2-40B4-BE49-F238E27FC236}">
                <a16:creationId xmlns:a16="http://schemas.microsoft.com/office/drawing/2014/main" id="{E75201F4-6DBD-46D4-AD6C-53DE75442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4" name="AutoShape 20" descr="火边框】素材_免费火边框图片素材_火边框素材大全_万素网">
            <a:extLst>
              <a:ext uri="{FF2B5EF4-FFF2-40B4-BE49-F238E27FC236}">
                <a16:creationId xmlns:a16="http://schemas.microsoft.com/office/drawing/2014/main" id="{D9314336-3A28-46F8-80C7-9A0942B82D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5" name="AutoShape 24" descr="火边框(第1页) - 一起扣扣网">
            <a:extLst>
              <a:ext uri="{FF2B5EF4-FFF2-40B4-BE49-F238E27FC236}">
                <a16:creationId xmlns:a16="http://schemas.microsoft.com/office/drawing/2014/main" id="{6C8CE657-B33F-48C9-973F-980336624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7422" name="Picture 27" descr="「抱嬰兒」的圖片搜尋結果">
            <a:extLst>
              <a:ext uri="{FF2B5EF4-FFF2-40B4-BE49-F238E27FC236}">
                <a16:creationId xmlns:a16="http://schemas.microsoft.com/office/drawing/2014/main" id="{EF505E13-C08C-4353-8615-68BCCC76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47" y="4221088"/>
            <a:ext cx="26495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文字方塊 21">
            <a:extLst>
              <a:ext uri="{FF2B5EF4-FFF2-40B4-BE49-F238E27FC236}">
                <a16:creationId xmlns:a16="http://schemas.microsoft.com/office/drawing/2014/main" id="{775ED3C3-8C2F-413D-872E-8A4CF329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4437063"/>
            <a:ext cx="8302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小孩屁股三把火</a:t>
            </a:r>
          </a:p>
          <a:p>
            <a:pPr eaLnBrk="1" hangingPunct="1"/>
            <a:endParaRPr lang="zh-TW" altLang="en-US"/>
          </a:p>
        </p:txBody>
      </p:sp>
      <p:sp>
        <p:nvSpPr>
          <p:cNvPr id="23" name="文字方塊 13">
            <a:extLst>
              <a:ext uri="{FF2B5EF4-FFF2-40B4-BE49-F238E27FC236}">
                <a16:creationId xmlns:a16="http://schemas.microsoft.com/office/drawing/2014/main" id="{08F53A7D-D5FC-4EF5-8405-1B7C2441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06663"/>
            <a:ext cx="2663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相火</a:t>
            </a:r>
            <a:endParaRPr lang="en-US" altLang="zh-TW" sz="3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生命本元之火</a:t>
            </a:r>
            <a:endParaRPr lang="en-US" altLang="zh-TW" sz="3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元氣之根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404439B2-2AA1-4586-A17E-08BF203EF887}"/>
              </a:ext>
            </a:extLst>
          </p:cNvPr>
          <p:cNvSpPr/>
          <p:nvPr/>
        </p:nvSpPr>
        <p:spPr>
          <a:xfrm>
            <a:off x="1547813" y="1410668"/>
            <a:ext cx="1800225" cy="938212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命門</a:t>
            </a:r>
          </a:p>
        </p:txBody>
      </p:sp>
      <p:sp>
        <p:nvSpPr>
          <p:cNvPr id="16400" name="文字方塊 1">
            <a:extLst>
              <a:ext uri="{FF2B5EF4-FFF2-40B4-BE49-F238E27FC236}">
                <a16:creationId xmlns:a16="http://schemas.microsoft.com/office/drawing/2014/main" id="{A9B874E7-1DE5-4D80-87BF-31DBA02C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80548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命門位於兩腎之間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07FDBF-FB0B-448D-A875-B1AB3328D0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152E1-E287-4F1A-AA4F-3CED06122294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7412" name="投影片編號版面配置區 5">
            <a:extLst>
              <a:ext uri="{FF2B5EF4-FFF2-40B4-BE49-F238E27FC236}">
                <a16:creationId xmlns:a16="http://schemas.microsoft.com/office/drawing/2014/main" id="{D403E175-C73B-4977-8535-10BEA0BA7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F194822-C93E-4DED-901E-2C19E57BE20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11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5367" name="圖片 5" descr="水火既濟-人體.png">
            <a:extLst>
              <a:ext uri="{FF2B5EF4-FFF2-40B4-BE49-F238E27FC236}">
                <a16:creationId xmlns:a16="http://schemas.microsoft.com/office/drawing/2014/main" id="{50817699-6EDA-4BC1-B89C-A2575D2F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843338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向下箭號 14">
            <a:extLst>
              <a:ext uri="{FF2B5EF4-FFF2-40B4-BE49-F238E27FC236}">
                <a16:creationId xmlns:a16="http://schemas.microsoft.com/office/drawing/2014/main" id="{46A5A276-611F-462B-981B-F5465805905F}"/>
              </a:ext>
            </a:extLst>
          </p:cNvPr>
          <p:cNvSpPr/>
          <p:nvPr/>
        </p:nvSpPr>
        <p:spPr>
          <a:xfrm>
            <a:off x="2411413" y="3716710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C323864-E20F-493A-B878-1B22FEB7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852738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心為君火</a:t>
            </a:r>
          </a:p>
        </p:txBody>
      </p:sp>
      <p:sp>
        <p:nvSpPr>
          <p:cNvPr id="17416" name="文字方塊 13">
            <a:extLst>
              <a:ext uri="{FF2B5EF4-FFF2-40B4-BE49-F238E27FC236}">
                <a16:creationId xmlns:a16="http://schemas.microsoft.com/office/drawing/2014/main" id="{5C4A4172-BAE5-43AF-B6A2-C910373C3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93096"/>
            <a:ext cx="2374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水火相濟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357E4AB-8F02-463E-876D-7ADE52CEE664}"/>
              </a:ext>
            </a:extLst>
          </p:cNvPr>
          <p:cNvSpPr/>
          <p:nvPr/>
        </p:nvSpPr>
        <p:spPr>
          <a:xfrm>
            <a:off x="1547813" y="1628279"/>
            <a:ext cx="237648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心腎相交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17E477-D3E8-4B81-8364-C648005446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152E1-E287-4F1A-AA4F-3CED06122294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8436" name="投影片編號版面配置區 5">
            <a:extLst>
              <a:ext uri="{FF2B5EF4-FFF2-40B4-BE49-F238E27FC236}">
                <a16:creationId xmlns:a16="http://schemas.microsoft.com/office/drawing/2014/main" id="{F9CD0E25-C1E6-4B6A-91D2-F90325777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8260FF5-6E74-42C7-8A69-1C746C5FB71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12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" name="向下箭號 14">
            <a:extLst>
              <a:ext uri="{FF2B5EF4-FFF2-40B4-BE49-F238E27FC236}">
                <a16:creationId xmlns:a16="http://schemas.microsoft.com/office/drawing/2014/main" id="{ED6D1C57-2F3D-4CD7-B203-1FF0EC096A31}"/>
              </a:ext>
            </a:extLst>
          </p:cNvPr>
          <p:cNvSpPr/>
          <p:nvPr/>
        </p:nvSpPr>
        <p:spPr>
          <a:xfrm>
            <a:off x="2484438" y="4005064"/>
            <a:ext cx="574675" cy="36036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6" name="文字方塊 13">
            <a:extLst>
              <a:ext uri="{FF2B5EF4-FFF2-40B4-BE49-F238E27FC236}">
                <a16:creationId xmlns:a16="http://schemas.microsoft.com/office/drawing/2014/main" id="{F20A9287-CAAA-458E-A1E0-B6A157705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581128"/>
            <a:ext cx="2376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心腎不交水火不濟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625DAA0-F808-4327-A56E-3DE32330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82888"/>
            <a:ext cx="2447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怒火、欲火鬱火、煩躁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DD4B4EB-2211-4E78-A3D5-F48EE6654DD6}"/>
              </a:ext>
            </a:extLst>
          </p:cNvPr>
          <p:cNvSpPr/>
          <p:nvPr/>
        </p:nvSpPr>
        <p:spPr>
          <a:xfrm>
            <a:off x="1547813" y="1628279"/>
            <a:ext cx="2376487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心動火起</a:t>
            </a:r>
          </a:p>
        </p:txBody>
      </p:sp>
      <p:pic>
        <p:nvPicPr>
          <p:cNvPr id="11" name="Picture 12" descr="「發怒」的圖片搜尋結果">
            <a:extLst>
              <a:ext uri="{FF2B5EF4-FFF2-40B4-BE49-F238E27FC236}">
                <a16:creationId xmlns:a16="http://schemas.microsoft.com/office/drawing/2014/main" id="{E2A437BD-036F-4611-9AB9-28D5DD0B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45370"/>
            <a:ext cx="3419872" cy="24308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雲朵形圖說文字 9">
            <a:extLst>
              <a:ext uri="{FF2B5EF4-FFF2-40B4-BE49-F238E27FC236}">
                <a16:creationId xmlns:a16="http://schemas.microsoft.com/office/drawing/2014/main" id="{DA1B8D63-626C-4A66-BA8A-347604F65A14}"/>
              </a:ext>
            </a:extLst>
          </p:cNvPr>
          <p:cNvSpPr/>
          <p:nvPr/>
        </p:nvSpPr>
        <p:spPr>
          <a:xfrm>
            <a:off x="5003800" y="1412875"/>
            <a:ext cx="2160588" cy="936625"/>
          </a:xfrm>
          <a:prstGeom prst="cloudCallout">
            <a:avLst>
              <a:gd name="adj1" fmla="val -90132"/>
              <a:gd name="adj2" fmla="val 12060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柳光赦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60C39E-4074-43E7-8258-34CBC29A1F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5617F3-9721-4B19-9394-D06A8A56581E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3F2227C6-EFF9-4A16-9692-C328C1BC7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2DCD744-E000-40E2-B169-B2B78B911C87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13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1D6A7FC9-3B4D-46C5-B56C-604F38BF5EB1}"/>
              </a:ext>
            </a:extLst>
          </p:cNvPr>
          <p:cNvSpPr/>
          <p:nvPr/>
        </p:nvSpPr>
        <p:spPr>
          <a:xfrm>
            <a:off x="1042988" y="1125538"/>
            <a:ext cx="2160587" cy="159067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24BACE-DA25-4497-8836-6C1D984903C1}"/>
              </a:ext>
            </a:extLst>
          </p:cNvPr>
          <p:cNvSpPr/>
          <p:nvPr/>
        </p:nvSpPr>
        <p:spPr>
          <a:xfrm>
            <a:off x="1258888" y="2924175"/>
            <a:ext cx="21605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精氣充足心志專一心火未動</a:t>
            </a:r>
            <a:endParaRPr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7" name="向下箭號 6">
            <a:extLst>
              <a:ext uri="{FF2B5EF4-FFF2-40B4-BE49-F238E27FC236}">
                <a16:creationId xmlns:a16="http://schemas.microsoft.com/office/drawing/2014/main" id="{EF0A698B-40D2-4F88-A3D9-CB1431977158}"/>
              </a:ext>
            </a:extLst>
          </p:cNvPr>
          <p:cNvSpPr/>
          <p:nvPr/>
        </p:nvSpPr>
        <p:spPr>
          <a:xfrm>
            <a:off x="1836738" y="4653136"/>
            <a:ext cx="574675" cy="28803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文字方塊 13">
            <a:extLst>
              <a:ext uri="{FF2B5EF4-FFF2-40B4-BE49-F238E27FC236}">
                <a16:creationId xmlns:a16="http://schemas.microsoft.com/office/drawing/2014/main" id="{10F0957B-F67A-4512-8AC6-B2551FB4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69197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水火既濟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3193CE4-AA7E-4E94-9734-4AE3F3A7B607}"/>
              </a:ext>
            </a:extLst>
          </p:cNvPr>
          <p:cNvSpPr/>
          <p:nvPr/>
        </p:nvSpPr>
        <p:spPr>
          <a:xfrm>
            <a:off x="3851275" y="981075"/>
            <a:ext cx="2160588" cy="172720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130190"/>
              <a:satOff val="-72899"/>
              <a:lumOff val="-383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A93DFC-8FD1-4F97-8ECB-646A5E0E3BD8}"/>
              </a:ext>
            </a:extLst>
          </p:cNvPr>
          <p:cNvSpPr/>
          <p:nvPr/>
        </p:nvSpPr>
        <p:spPr>
          <a:xfrm>
            <a:off x="4140200" y="2924175"/>
            <a:ext cx="216058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zh-TW" altLang="zh-TW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勞精勞神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精氣虧損</a:t>
            </a:r>
            <a:r>
              <a:rPr lang="zh-TW" altLang="zh-TW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心浮氣躁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12" name="向下箭號 11">
            <a:extLst>
              <a:ext uri="{FF2B5EF4-FFF2-40B4-BE49-F238E27FC236}">
                <a16:creationId xmlns:a16="http://schemas.microsoft.com/office/drawing/2014/main" id="{CE3C4535-C155-4EF2-AE0D-520DE63A2D48}"/>
              </a:ext>
            </a:extLst>
          </p:cNvPr>
          <p:cNvSpPr/>
          <p:nvPr/>
        </p:nvSpPr>
        <p:spPr>
          <a:xfrm>
            <a:off x="4645025" y="4653136"/>
            <a:ext cx="574675" cy="28803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3">
            <a:extLst>
              <a:ext uri="{FF2B5EF4-FFF2-40B4-BE49-F238E27FC236}">
                <a16:creationId xmlns:a16="http://schemas.microsoft.com/office/drawing/2014/main" id="{84FA7595-8E15-4F3E-831B-ACA627C8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169197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水火不濟</a:t>
            </a:r>
          </a:p>
        </p:txBody>
      </p:sp>
      <p:sp>
        <p:nvSpPr>
          <p:cNvPr id="16" name="向右箭號 15">
            <a:extLst>
              <a:ext uri="{FF2B5EF4-FFF2-40B4-BE49-F238E27FC236}">
                <a16:creationId xmlns:a16="http://schemas.microsoft.com/office/drawing/2014/main" id="{111F821C-425C-436B-B398-8C9877DE4B20}"/>
              </a:ext>
            </a:extLst>
          </p:cNvPr>
          <p:cNvSpPr/>
          <p:nvPr/>
        </p:nvSpPr>
        <p:spPr>
          <a:xfrm>
            <a:off x="6588125" y="5227935"/>
            <a:ext cx="287338" cy="649287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文字方塊 13">
            <a:extLst>
              <a:ext uri="{FF2B5EF4-FFF2-40B4-BE49-F238E27FC236}">
                <a16:creationId xmlns:a16="http://schemas.microsoft.com/office/drawing/2014/main" id="{49706629-D836-4F49-BADE-3CAAF023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869160"/>
            <a:ext cx="12969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世界亂象</a:t>
            </a:r>
          </a:p>
        </p:txBody>
      </p:sp>
      <p:sp>
        <p:nvSpPr>
          <p:cNvPr id="18" name="雲朵形圖說文字 17">
            <a:extLst>
              <a:ext uri="{FF2B5EF4-FFF2-40B4-BE49-F238E27FC236}">
                <a16:creationId xmlns:a16="http://schemas.microsoft.com/office/drawing/2014/main" id="{5B6F55A4-4BAD-4E12-BE33-929ED2516D44}"/>
              </a:ext>
            </a:extLst>
          </p:cNvPr>
          <p:cNvSpPr/>
          <p:nvPr/>
        </p:nvSpPr>
        <p:spPr>
          <a:xfrm>
            <a:off x="6804025" y="2781300"/>
            <a:ext cx="1871663" cy="649288"/>
          </a:xfrm>
          <a:prstGeom prst="cloudCallout">
            <a:avLst>
              <a:gd name="adj1" fmla="val -78835"/>
              <a:gd name="adj2" fmla="val -45914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失眠</a:t>
            </a:r>
          </a:p>
        </p:txBody>
      </p:sp>
      <p:sp>
        <p:nvSpPr>
          <p:cNvPr id="19" name="雲朵形圖說文字 18">
            <a:extLst>
              <a:ext uri="{FF2B5EF4-FFF2-40B4-BE49-F238E27FC236}">
                <a16:creationId xmlns:a16="http://schemas.microsoft.com/office/drawing/2014/main" id="{AF2EC341-3B32-40D0-A5E5-59824F6999E3}"/>
              </a:ext>
            </a:extLst>
          </p:cNvPr>
          <p:cNvSpPr/>
          <p:nvPr/>
        </p:nvSpPr>
        <p:spPr>
          <a:xfrm>
            <a:off x="6740525" y="1133475"/>
            <a:ext cx="2160588" cy="936625"/>
          </a:xfrm>
          <a:prstGeom prst="cloudCallout">
            <a:avLst>
              <a:gd name="adj1" fmla="val -71199"/>
              <a:gd name="adj2" fmla="val 53803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科學園區員工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2" grpId="0" animBg="1"/>
      <p:bldP spid="13" grpId="0"/>
      <p:bldP spid="16" grpId="0" animBg="1"/>
      <p:bldP spid="1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1F7536E-9B16-4F25-BD35-F2CF91302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692150"/>
            <a:ext cx="4752975" cy="865188"/>
          </a:xfrm>
        </p:spPr>
        <p:txBody>
          <a:bodyPr/>
          <a:lstStyle/>
          <a:p>
            <a:pPr eaLnBrk="1" hangingPunct="1"/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養生之道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20EA055-5094-4D71-A5F3-0A812B4730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B12C13-3300-4EF4-A5A6-31C6F1A865B6}" type="datetime1">
              <a:rPr lang="zh-TW" altLang="en-US"/>
              <a:pPr>
                <a:defRPr/>
              </a:pPr>
              <a:t>2022/2/22</a:t>
            </a:fld>
            <a:endParaRPr lang="zh-TW" altLang="en-US" dirty="0"/>
          </a:p>
        </p:txBody>
      </p:sp>
      <p:sp>
        <p:nvSpPr>
          <p:cNvPr id="20485" name="投影片編號版面配置區 3">
            <a:extLst>
              <a:ext uri="{FF2B5EF4-FFF2-40B4-BE49-F238E27FC236}">
                <a16:creationId xmlns:a16="http://schemas.microsoft.com/office/drawing/2014/main" id="{8AAD99B5-26AF-4E0B-8C3E-977BF2EC7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6B7741D-B18C-4B19-A4BD-66BFF11523B2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14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92B5B262-585D-44A0-B61B-B598093905EC}"/>
              </a:ext>
            </a:extLst>
          </p:cNvPr>
          <p:cNvSpPr/>
          <p:nvPr/>
        </p:nvSpPr>
        <p:spPr>
          <a:xfrm>
            <a:off x="1042988" y="1989138"/>
            <a:ext cx="2447925" cy="935037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清心寡慾</a:t>
            </a:r>
          </a:p>
        </p:txBody>
      </p:sp>
      <p:sp>
        <p:nvSpPr>
          <p:cNvPr id="17" name="向下箭號 16">
            <a:extLst>
              <a:ext uri="{FF2B5EF4-FFF2-40B4-BE49-F238E27FC236}">
                <a16:creationId xmlns:a16="http://schemas.microsoft.com/office/drawing/2014/main" id="{E65BD5CB-AF47-417A-960F-39DA224A4D91}"/>
              </a:ext>
            </a:extLst>
          </p:cNvPr>
          <p:cNvSpPr/>
          <p:nvPr/>
        </p:nvSpPr>
        <p:spPr>
          <a:xfrm>
            <a:off x="2016125" y="5157788"/>
            <a:ext cx="574675" cy="36036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文字方塊 13">
            <a:extLst>
              <a:ext uri="{FF2B5EF4-FFF2-40B4-BE49-F238E27FC236}">
                <a16:creationId xmlns:a16="http://schemas.microsoft.com/office/drawing/2014/main" id="{7F54261C-C5F1-4A0C-8B94-54303B76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600700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心火下降</a:t>
            </a:r>
          </a:p>
        </p:txBody>
      </p:sp>
      <p:sp>
        <p:nvSpPr>
          <p:cNvPr id="20" name="雲朵形圖說文字 19">
            <a:extLst>
              <a:ext uri="{FF2B5EF4-FFF2-40B4-BE49-F238E27FC236}">
                <a16:creationId xmlns:a16="http://schemas.microsoft.com/office/drawing/2014/main" id="{CD4D76A9-6A6E-4B96-81C3-B063992D0EBC}"/>
              </a:ext>
            </a:extLst>
          </p:cNvPr>
          <p:cNvSpPr/>
          <p:nvPr/>
        </p:nvSpPr>
        <p:spPr>
          <a:xfrm>
            <a:off x="3708400" y="2852738"/>
            <a:ext cx="2016125" cy="720725"/>
          </a:xfrm>
          <a:prstGeom prst="cloudCallout">
            <a:avLst>
              <a:gd name="adj1" fmla="val -58578"/>
              <a:gd name="adj2" fmla="val 156432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陳正之</a:t>
            </a:r>
          </a:p>
        </p:txBody>
      </p:sp>
      <p:sp>
        <p:nvSpPr>
          <p:cNvPr id="20490" name="AutoShape 13" descr="馬麟《靜聽松風圖》 - 每日頭條">
            <a:extLst>
              <a:ext uri="{FF2B5EF4-FFF2-40B4-BE49-F238E27FC236}">
                <a16:creationId xmlns:a16="http://schemas.microsoft.com/office/drawing/2014/main" id="{476149A5-D12A-4EB6-BBA3-8EF47E101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0491" name="Picture 15" descr="https://i1.kknews.cc/SIG=214j8rs/ctp-vzntr/1948s01q48q14po9orn8r7143q6q380s.jpg">
            <a:extLst>
              <a:ext uri="{FF2B5EF4-FFF2-40B4-BE49-F238E27FC236}">
                <a16:creationId xmlns:a16="http://schemas.microsoft.com/office/drawing/2014/main" id="{24CE3568-345A-438A-BB73-A7667B20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0"/>
            <a:ext cx="334645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C6493ACE-BB36-4CEA-AC32-19B5647B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284538"/>
            <a:ext cx="26463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內經：</a:t>
            </a:r>
            <a:endParaRPr lang="en-US" altLang="zh-TW" sz="32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恬淡虛無真氣從之精神內守病安從來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utoUpdateAnimBg="0"/>
      <p:bldP spid="20" grpId="0" animBg="1" autoUpdateAnimBg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F1FBEA1-1526-41AF-9A39-992710B897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2CF67A-DD86-4531-BE94-DC759616D42D}" type="datetime1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6EE1B99A-47E8-41DC-ABAA-70DC6F497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7BAF8B3-55AF-43F1-BEED-DE4C4861D69D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15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21509" name="Picture 6" descr="ãéå®¶éååãçåçæå°çµæ">
            <a:extLst>
              <a:ext uri="{FF2B5EF4-FFF2-40B4-BE49-F238E27FC236}">
                <a16:creationId xmlns:a16="http://schemas.microsoft.com/office/drawing/2014/main" id="{A7FE5F6F-543F-4BEF-89C6-8412AEE3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3738"/>
            <a:ext cx="360838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1E9C8DA5-CEE6-4CB6-AD65-C0E6658D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830897"/>
              </p:ext>
            </p:extLst>
          </p:nvPr>
        </p:nvGraphicFramePr>
        <p:xfrm>
          <a:off x="395536" y="4581128"/>
          <a:ext cx="83529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圓角矩形 16">
            <a:extLst>
              <a:ext uri="{FF2B5EF4-FFF2-40B4-BE49-F238E27FC236}">
                <a16:creationId xmlns:a16="http://schemas.microsoft.com/office/drawing/2014/main" id="{95ED5E63-1F73-4A39-B167-6E21CD58BAC1}"/>
              </a:ext>
            </a:extLst>
          </p:cNvPr>
          <p:cNvSpPr/>
          <p:nvPr/>
        </p:nvSpPr>
        <p:spPr>
          <a:xfrm>
            <a:off x="1258888" y="1052513"/>
            <a:ext cx="1944687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鍛鍊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精氣神</a:t>
            </a:r>
          </a:p>
        </p:txBody>
      </p:sp>
      <p:sp>
        <p:nvSpPr>
          <p:cNvPr id="19" name="向下箭號 18">
            <a:extLst>
              <a:ext uri="{FF2B5EF4-FFF2-40B4-BE49-F238E27FC236}">
                <a16:creationId xmlns:a16="http://schemas.microsoft.com/office/drawing/2014/main" id="{74962314-2855-45B6-9382-3B6AA255F49A}"/>
              </a:ext>
            </a:extLst>
          </p:cNvPr>
          <p:cNvSpPr/>
          <p:nvPr/>
        </p:nvSpPr>
        <p:spPr>
          <a:xfrm>
            <a:off x="1908175" y="2852738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" name="文字方塊 13">
            <a:extLst>
              <a:ext uri="{FF2B5EF4-FFF2-40B4-BE49-F238E27FC236}">
                <a16:creationId xmlns:a16="http://schemas.microsoft.com/office/drawing/2014/main" id="{8F7BCE3C-F13F-42D7-84AC-63182063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13138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再造新生命</a:t>
            </a:r>
          </a:p>
        </p:txBody>
      </p:sp>
      <p:sp>
        <p:nvSpPr>
          <p:cNvPr id="21" name="雲朵形圖說文字 20">
            <a:extLst>
              <a:ext uri="{FF2B5EF4-FFF2-40B4-BE49-F238E27FC236}">
                <a16:creationId xmlns:a16="http://schemas.microsoft.com/office/drawing/2014/main" id="{32B355DD-AAC2-4076-B1ED-05927F328035}"/>
              </a:ext>
            </a:extLst>
          </p:cNvPr>
          <p:cNvSpPr/>
          <p:nvPr/>
        </p:nvSpPr>
        <p:spPr>
          <a:xfrm>
            <a:off x="3708400" y="2349500"/>
            <a:ext cx="1871663" cy="792163"/>
          </a:xfrm>
          <a:prstGeom prst="cloudCallout">
            <a:avLst>
              <a:gd name="adj1" fmla="val -57406"/>
              <a:gd name="adj2" fmla="val 10540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凍齡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 animBg="1" autoUpdateAnimBg="0"/>
      <p:bldP spid="20" grpId="0" autoUpdateAnimBg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67855994-340E-425B-8EE7-048407ED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靜心靜坐法</a:t>
            </a:r>
            <a:endParaRPr lang="zh-TW" altLang="en-US" sz="480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84EED2-8A51-459B-B5DA-BD29DCFA54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A94131-20F5-4181-AF73-47A021DB20C7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2533" name="投影片編號版面配置區 5">
            <a:extLst>
              <a:ext uri="{FF2B5EF4-FFF2-40B4-BE49-F238E27FC236}">
                <a16:creationId xmlns:a16="http://schemas.microsoft.com/office/drawing/2014/main" id="{0FC4A8EC-18EA-4DEA-93E0-EDC10E2AD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459C1-0AB9-4F5D-B7B7-43907E48D061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16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22534" name="圖片 4" descr="靜心靜坐.png">
            <a:extLst>
              <a:ext uri="{FF2B5EF4-FFF2-40B4-BE49-F238E27FC236}">
                <a16:creationId xmlns:a16="http://schemas.microsoft.com/office/drawing/2014/main" id="{898FE193-EC6E-42A6-BE1D-D626A911D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773238"/>
            <a:ext cx="39274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圓角矩形 19">
            <a:extLst>
              <a:ext uri="{FF2B5EF4-FFF2-40B4-BE49-F238E27FC236}">
                <a16:creationId xmlns:a16="http://schemas.microsoft.com/office/drawing/2014/main" id="{737800E5-18E7-47E4-9787-DA39FC3DC588}"/>
              </a:ext>
            </a:extLst>
          </p:cNvPr>
          <p:cNvSpPr/>
          <p:nvPr/>
        </p:nvSpPr>
        <p:spPr>
          <a:xfrm>
            <a:off x="1187450" y="1557338"/>
            <a:ext cx="1944688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降心浮之氣</a:t>
            </a:r>
          </a:p>
        </p:txBody>
      </p:sp>
      <p:sp>
        <p:nvSpPr>
          <p:cNvPr id="21" name="文字方塊 13">
            <a:extLst>
              <a:ext uri="{FF2B5EF4-FFF2-40B4-BE49-F238E27FC236}">
                <a16:creationId xmlns:a16="http://schemas.microsoft.com/office/drawing/2014/main" id="{E079EF09-22A0-48DC-96ED-EF900596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057775"/>
            <a:ext cx="2374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心腎相交</a:t>
            </a:r>
          </a:p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水火既濟</a:t>
            </a:r>
          </a:p>
        </p:txBody>
      </p:sp>
      <p:sp>
        <p:nvSpPr>
          <p:cNvPr id="22" name="向下箭號 21">
            <a:extLst>
              <a:ext uri="{FF2B5EF4-FFF2-40B4-BE49-F238E27FC236}">
                <a16:creationId xmlns:a16="http://schemas.microsoft.com/office/drawing/2014/main" id="{BB996D51-EB9A-493B-B30D-28E6CA689292}"/>
              </a:ext>
            </a:extLst>
          </p:cNvPr>
          <p:cNvSpPr/>
          <p:nvPr/>
        </p:nvSpPr>
        <p:spPr>
          <a:xfrm>
            <a:off x="1836738" y="4724400"/>
            <a:ext cx="574675" cy="36036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/>
              <a:t>  </a:t>
            </a:r>
          </a:p>
        </p:txBody>
      </p:sp>
      <p:sp>
        <p:nvSpPr>
          <p:cNvPr id="23" name="雲朵形圖說文字 22">
            <a:extLst>
              <a:ext uri="{FF2B5EF4-FFF2-40B4-BE49-F238E27FC236}">
                <a16:creationId xmlns:a16="http://schemas.microsoft.com/office/drawing/2014/main" id="{698244A2-8E9B-4080-9155-3AAAE5E7783C}"/>
              </a:ext>
            </a:extLst>
          </p:cNvPr>
          <p:cNvSpPr/>
          <p:nvPr/>
        </p:nvSpPr>
        <p:spPr>
          <a:xfrm>
            <a:off x="3203575" y="3141663"/>
            <a:ext cx="1584325" cy="577850"/>
          </a:xfrm>
          <a:prstGeom prst="cloudCallout">
            <a:avLst>
              <a:gd name="adj1" fmla="val -57406"/>
              <a:gd name="adj2" fmla="val 10540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葉某</a:t>
            </a:r>
          </a:p>
        </p:txBody>
      </p:sp>
      <p:sp>
        <p:nvSpPr>
          <p:cNvPr id="24" name="雲朵形圖說文字 23">
            <a:extLst>
              <a:ext uri="{FF2B5EF4-FFF2-40B4-BE49-F238E27FC236}">
                <a16:creationId xmlns:a16="http://schemas.microsoft.com/office/drawing/2014/main" id="{1EB7B1D2-58BC-41EB-A082-EC365685FC4A}"/>
              </a:ext>
            </a:extLst>
          </p:cNvPr>
          <p:cNvSpPr/>
          <p:nvPr/>
        </p:nvSpPr>
        <p:spPr>
          <a:xfrm>
            <a:off x="3708400" y="5157788"/>
            <a:ext cx="2016125" cy="865187"/>
          </a:xfrm>
          <a:prstGeom prst="cloudCallout">
            <a:avLst>
              <a:gd name="adj1" fmla="val -74143"/>
              <a:gd name="adj2" fmla="val -5309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羅凝運</a:t>
            </a:r>
          </a:p>
        </p:txBody>
      </p:sp>
      <p:sp>
        <p:nvSpPr>
          <p:cNvPr id="12" name="文字方塊 7">
            <a:extLst>
              <a:ext uri="{FF2B5EF4-FFF2-40B4-BE49-F238E27FC236}">
                <a16:creationId xmlns:a16="http://schemas.microsoft.com/office/drawing/2014/main" id="{7FBA57A4-056F-4C12-9EF5-013FA4C96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2519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唸廿字真言降至臍輪（神闕穴）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nimBg="1" autoUpdateAnimBg="0"/>
      <p:bldP spid="23" grpId="0" animBg="1"/>
      <p:bldP spid="24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EEE9729-FDCA-4501-BE25-C8E5FD0383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7734D3-FAF8-458E-BD3D-B989E67BA463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3555" name="投影片編號版面配置區 3">
            <a:extLst>
              <a:ext uri="{FF2B5EF4-FFF2-40B4-BE49-F238E27FC236}">
                <a16:creationId xmlns:a16="http://schemas.microsoft.com/office/drawing/2014/main" id="{5AEED5E8-BD8F-40E7-AA5B-5F8DD65C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9BF4535-707B-4992-B35A-90DA8F9E2A3C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17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id="{A0A8DD4D-37DB-4BD1-9CE4-882500E0D148}"/>
              </a:ext>
            </a:extLst>
          </p:cNvPr>
          <p:cNvSpPr/>
          <p:nvPr/>
        </p:nvSpPr>
        <p:spPr>
          <a:xfrm>
            <a:off x="3563938" y="2636838"/>
            <a:ext cx="4321175" cy="3384450"/>
          </a:xfrm>
          <a:prstGeom prst="wedgeRoundRectCallout">
            <a:avLst>
              <a:gd name="adj1" fmla="val -71005"/>
              <a:gd name="adj2" fmla="val -41336"/>
              <a:gd name="adj3" fmla="val 16667"/>
            </a:avLst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3200" dirty="0"/>
              <a:t>平居無事時，入室默坐，常以目視鼻，以鼻對臍，調勻呼吸，毋間斷，毋矜持，降心火入於氣海，自覺便身和暢。</a:t>
            </a:r>
            <a:endParaRPr lang="zh-TW" altLang="en-US" sz="3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2AF243C-8CA7-4BB3-ACFE-0CF58BBFD9D2}"/>
              </a:ext>
            </a:extLst>
          </p:cNvPr>
          <p:cNvSpPr txBox="1"/>
          <p:nvPr/>
        </p:nvSpPr>
        <p:spPr>
          <a:xfrm>
            <a:off x="1331913" y="1557338"/>
            <a:ext cx="922337" cy="37433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清代</a:t>
            </a:r>
            <a:r>
              <a:rPr lang="zh-TW" altLang="zh-TW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曹庭棟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：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2943FD1-CF1F-460E-B584-98FC2516A2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7734D3-FAF8-458E-BD3D-B989E67BA463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4579" name="投影片編號版面配置區 3">
            <a:extLst>
              <a:ext uri="{FF2B5EF4-FFF2-40B4-BE49-F238E27FC236}">
                <a16:creationId xmlns:a16="http://schemas.microsoft.com/office/drawing/2014/main" id="{04CF806D-F207-47FA-B550-BFD0AF65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DEC2A29-B09D-4677-88D0-DB0CA41CD412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18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39938" name="Picture 2" descr="南怀瑾全集｜南怀瑾｜南怀瑾著作最全的网站">
            <a:extLst>
              <a:ext uri="{FF2B5EF4-FFF2-40B4-BE49-F238E27FC236}">
                <a16:creationId xmlns:a16="http://schemas.microsoft.com/office/drawing/2014/main" id="{0845BBD6-0DF6-4B35-966E-19CC27EF6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412776"/>
            <a:ext cx="2897197" cy="3600400"/>
          </a:xfrm>
          <a:prstGeom prst="ellipse">
            <a:avLst/>
          </a:prstGeom>
          <a:noFill/>
        </p:spPr>
      </p:pic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id="{E482F4E4-F256-45FF-AF38-FE3BF951FF11}"/>
              </a:ext>
            </a:extLst>
          </p:cNvPr>
          <p:cNvSpPr/>
          <p:nvPr/>
        </p:nvSpPr>
        <p:spPr>
          <a:xfrm>
            <a:off x="4356100" y="2565400"/>
            <a:ext cx="4610100" cy="3790950"/>
          </a:xfrm>
          <a:prstGeom prst="wedgeRoundRectCallout">
            <a:avLst>
              <a:gd name="adj1" fmla="val -71005"/>
              <a:gd name="adj2" fmla="val -41336"/>
              <a:gd name="adj3" fmla="val 16667"/>
            </a:avLst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3200" dirty="0">
                <a:latin typeface="標楷體" pitchFamily="65" charset="-120"/>
              </a:rPr>
              <a:t>心腎相交調呼吸法：人之元神在心，人之元氣在腎，欲心腎相交，須於有意無意之間，運心中元神隨呼吸之氣息息下降，與腎中元氣匯合。</a:t>
            </a:r>
            <a:endParaRPr lang="zh-TW" altLang="en-US" sz="3200" dirty="0"/>
          </a:p>
        </p:txBody>
      </p:sp>
      <p:sp>
        <p:nvSpPr>
          <p:cNvPr id="24582" name="文字方塊 6">
            <a:extLst>
              <a:ext uri="{FF2B5EF4-FFF2-40B4-BE49-F238E27FC236}">
                <a16:creationId xmlns:a16="http://schemas.microsoft.com/office/drawing/2014/main" id="{DA845C56-70AC-477A-A067-DC8364EA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29225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南懷瑾</a:t>
            </a:r>
            <a:endParaRPr lang="zh-TW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E7E055-968E-485F-9D64-5C39FF2455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A94131-20F5-4181-AF73-47A021DB20C7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5604" name="投影片編號版面配置區 5">
            <a:extLst>
              <a:ext uri="{FF2B5EF4-FFF2-40B4-BE49-F238E27FC236}">
                <a16:creationId xmlns:a16="http://schemas.microsoft.com/office/drawing/2014/main" id="{D040BFD2-67AE-4082-B191-760D688C1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9581FE6-CCDD-4ADD-B488-BFACCBFB974E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19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AFB238E9-7659-42A4-B660-68C5E83F4CCE}"/>
              </a:ext>
            </a:extLst>
          </p:cNvPr>
          <p:cNvSpPr/>
          <p:nvPr/>
        </p:nvSpPr>
        <p:spPr>
          <a:xfrm>
            <a:off x="1835150" y="1341512"/>
            <a:ext cx="1944688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調養</a:t>
            </a:r>
            <a:endParaRPr lang="en-US" altLang="zh-TW" sz="4000" dirty="0">
              <a:latin typeface="文鼎古印體" pitchFamily="49" charset="-120"/>
              <a:ea typeface="文鼎古印體" pitchFamily="49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精氣神</a:t>
            </a:r>
          </a:p>
        </p:txBody>
      </p:sp>
      <p:sp>
        <p:nvSpPr>
          <p:cNvPr id="14" name="文字方塊 7">
            <a:extLst>
              <a:ext uri="{FF2B5EF4-FFF2-40B4-BE49-F238E27FC236}">
                <a16:creationId xmlns:a16="http://schemas.microsoft.com/office/drawing/2014/main" id="{D747990C-0958-4B8B-B650-ECF149CF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890044"/>
            <a:ext cx="2663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接引天地正氣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上天護持</a:t>
            </a:r>
          </a:p>
        </p:txBody>
      </p:sp>
      <p:sp>
        <p:nvSpPr>
          <p:cNvPr id="17" name="文字方塊 13">
            <a:extLst>
              <a:ext uri="{FF2B5EF4-FFF2-40B4-BE49-F238E27FC236}">
                <a16:creationId xmlns:a16="http://schemas.microsoft.com/office/drawing/2014/main" id="{66CA82BB-00CD-449B-A3BA-CB7D2172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97152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殊勝法門</a:t>
            </a:r>
          </a:p>
        </p:txBody>
      </p:sp>
      <p:sp>
        <p:nvSpPr>
          <p:cNvPr id="18" name="向下箭號 17">
            <a:extLst>
              <a:ext uri="{FF2B5EF4-FFF2-40B4-BE49-F238E27FC236}">
                <a16:creationId xmlns:a16="http://schemas.microsoft.com/office/drawing/2014/main" id="{0255AF08-EE0B-45B8-BE1F-5882C72543F9}"/>
              </a:ext>
            </a:extLst>
          </p:cNvPr>
          <p:cNvSpPr/>
          <p:nvPr/>
        </p:nvSpPr>
        <p:spPr>
          <a:xfrm>
            <a:off x="2555875" y="4149080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5609" name="Picture 5" descr="「天帝教祈禱」的圖片搜尋結果">
            <a:extLst>
              <a:ext uri="{FF2B5EF4-FFF2-40B4-BE49-F238E27FC236}">
                <a16:creationId xmlns:a16="http://schemas.microsoft.com/office/drawing/2014/main" id="{078E13F9-6CBB-4B5B-A335-8F4B80D1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5558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4F92B9F-DFD9-43F2-812B-EDF02A0309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680B73-1CEB-4ED2-9824-5717D12F52BB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DF0C1D85-3FF2-4544-8225-5B9879A59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94D1128-7363-4103-84E6-8BF129585222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2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F63286-BD94-4FBA-947C-3B06F3BB04B6}"/>
              </a:ext>
            </a:extLst>
          </p:cNvPr>
          <p:cNvSpPr txBox="1"/>
          <p:nvPr/>
        </p:nvSpPr>
        <p:spPr>
          <a:xfrm>
            <a:off x="1692275" y="1341438"/>
            <a:ext cx="57594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主宰命運的力量？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46082" name="Picture 2" descr="「氣」的圖片搜尋結果">
            <a:extLst>
              <a:ext uri="{FF2B5EF4-FFF2-40B4-BE49-F238E27FC236}">
                <a16:creationId xmlns:a16="http://schemas.microsoft.com/office/drawing/2014/main" id="{F33CED19-DBCF-490A-827F-22FA0FCF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660" y="2564904"/>
            <a:ext cx="2857500" cy="28575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1F902F-E051-4896-B705-750F88D8A3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A94131-20F5-4181-AF73-47A021DB20C7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26628" name="投影片編號版面配置區 5">
            <a:extLst>
              <a:ext uri="{FF2B5EF4-FFF2-40B4-BE49-F238E27FC236}">
                <a16:creationId xmlns:a16="http://schemas.microsoft.com/office/drawing/2014/main" id="{11381AB1-B97C-4C68-BFDE-D08093B66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2E3AA65-40E6-4EFB-85BD-CE716B90E3CD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20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26629" name="AutoShape 18" descr="「靜心靜坐扳腳」的圖片搜尋結果">
            <a:extLst>
              <a:ext uri="{FF2B5EF4-FFF2-40B4-BE49-F238E27FC236}">
                <a16:creationId xmlns:a16="http://schemas.microsoft.com/office/drawing/2014/main" id="{446263AE-4E92-4030-9A69-25AFB1A2C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0" name="AutoShape 20" descr="「靜心靜坐扳腳」的圖片搜尋結果">
            <a:extLst>
              <a:ext uri="{FF2B5EF4-FFF2-40B4-BE49-F238E27FC236}">
                <a16:creationId xmlns:a16="http://schemas.microsoft.com/office/drawing/2014/main" id="{712EC60A-BCEC-4066-8B0A-7D495E830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1" name="AutoShape 22" descr="「靜心靜坐扳腳」的圖片搜尋結果">
            <a:extLst>
              <a:ext uri="{FF2B5EF4-FFF2-40B4-BE49-F238E27FC236}">
                <a16:creationId xmlns:a16="http://schemas.microsoft.com/office/drawing/2014/main" id="{8E685DE6-270A-4825-997F-9F7D3EAE94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2" name="AutoShape 24" descr="「靜心靜坐扳腳」的圖片搜尋結果">
            <a:extLst>
              <a:ext uri="{FF2B5EF4-FFF2-40B4-BE49-F238E27FC236}">
                <a16:creationId xmlns:a16="http://schemas.microsoft.com/office/drawing/2014/main" id="{19E43FA5-38DE-499C-A7F1-C7F8AB560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3" name="AutoShape 26" descr="扳腳實作">
            <a:extLst>
              <a:ext uri="{FF2B5EF4-FFF2-40B4-BE49-F238E27FC236}">
                <a16:creationId xmlns:a16="http://schemas.microsoft.com/office/drawing/2014/main" id="{9E6F9030-E3B2-4122-966E-7AFFF881A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6634" name="Picture 27">
            <a:extLst>
              <a:ext uri="{FF2B5EF4-FFF2-40B4-BE49-F238E27FC236}">
                <a16:creationId xmlns:a16="http://schemas.microsoft.com/office/drawing/2014/main" id="{5C977F62-12CB-44B9-859A-63B8712B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圖片 23" descr="IMAG4009.jpg">
            <a:extLst>
              <a:ext uri="{FF2B5EF4-FFF2-40B4-BE49-F238E27FC236}">
                <a16:creationId xmlns:a16="http://schemas.microsoft.com/office/drawing/2014/main" id="{D4AF479E-3BCA-416A-81C1-21BFF69A2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98700"/>
            <a:ext cx="5562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圓角矩形 24">
            <a:extLst>
              <a:ext uri="{FF2B5EF4-FFF2-40B4-BE49-F238E27FC236}">
                <a16:creationId xmlns:a16="http://schemas.microsoft.com/office/drawing/2014/main" id="{6CC862DB-7BB4-430B-8C8C-BD47D9FCB7C4}"/>
              </a:ext>
            </a:extLst>
          </p:cNvPr>
          <p:cNvSpPr/>
          <p:nvPr/>
        </p:nvSpPr>
        <p:spPr>
          <a:xfrm>
            <a:off x="1116013" y="1485528"/>
            <a:ext cx="1728787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排除濁氣</a:t>
            </a:r>
          </a:p>
        </p:txBody>
      </p:sp>
      <p:sp>
        <p:nvSpPr>
          <p:cNvPr id="26" name="文字方塊 13">
            <a:extLst>
              <a:ext uri="{FF2B5EF4-FFF2-40B4-BE49-F238E27FC236}">
                <a16:creationId xmlns:a16="http://schemas.microsoft.com/office/drawing/2014/main" id="{7C397013-40A2-41AE-988C-9BE9695A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941168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祛病延年</a:t>
            </a:r>
          </a:p>
        </p:txBody>
      </p:sp>
      <p:sp>
        <p:nvSpPr>
          <p:cNvPr id="27" name="向下箭號 26">
            <a:extLst>
              <a:ext uri="{FF2B5EF4-FFF2-40B4-BE49-F238E27FC236}">
                <a16:creationId xmlns:a16="http://schemas.microsoft.com/office/drawing/2014/main" id="{388CBD98-C376-4470-B218-DA8874F2669F}"/>
              </a:ext>
            </a:extLst>
          </p:cNvPr>
          <p:cNvSpPr/>
          <p:nvPr/>
        </p:nvSpPr>
        <p:spPr>
          <a:xfrm>
            <a:off x="1693068" y="4365104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" name="文字方塊 7">
            <a:extLst>
              <a:ext uri="{FF2B5EF4-FFF2-40B4-BE49-F238E27FC236}">
                <a16:creationId xmlns:a16="http://schemas.microsoft.com/office/drawing/2014/main" id="{D5C691A2-B21F-4AA6-87EF-BE1C6BDC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96952"/>
            <a:ext cx="1944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疏通淤濁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整體調養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441B23F-E876-4111-B833-F7B5F5D4FE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680B73-1CEB-4ED2-9824-5717D12F52BB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81FC9C78-882D-4C37-9D63-9AC0AAA8D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2CFE6A5-C79B-4761-AF55-FD49AE4081B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3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C433505-0862-4E7E-BAB3-773BF74313B5}"/>
              </a:ext>
            </a:extLst>
          </p:cNvPr>
          <p:cNvSpPr txBox="1"/>
          <p:nvPr/>
        </p:nvSpPr>
        <p:spPr>
          <a:xfrm>
            <a:off x="1692275" y="1052513"/>
            <a:ext cx="57594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空氣有沒有力量？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6" name="Picture 8" descr="「颶風」的圖片搜尋結果">
            <a:extLst>
              <a:ext uri="{FF2B5EF4-FFF2-40B4-BE49-F238E27FC236}">
                <a16:creationId xmlns:a16="http://schemas.microsoft.com/office/drawing/2014/main" id="{8E9B5D42-E519-413F-B808-ACA25945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276475"/>
            <a:ext cx="35464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E5D6002-10AD-4578-8DF9-1092D706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2292350"/>
            <a:ext cx="2749550" cy="2447925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文字方塊 13">
            <a:extLst>
              <a:ext uri="{FF2B5EF4-FFF2-40B4-BE49-F238E27FC236}">
                <a16:creationId xmlns:a16="http://schemas.microsoft.com/office/drawing/2014/main" id="{1977E4B4-D5C7-472E-9733-B46DC577C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16563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力氣、氣力</a:t>
            </a:r>
          </a:p>
        </p:txBody>
      </p:sp>
      <p:sp>
        <p:nvSpPr>
          <p:cNvPr id="9" name="向下箭號 8">
            <a:extLst>
              <a:ext uri="{FF2B5EF4-FFF2-40B4-BE49-F238E27FC236}">
                <a16:creationId xmlns:a16="http://schemas.microsoft.com/office/drawing/2014/main" id="{185C3316-F1F6-4F9E-9508-BEAE7EB3CA00}"/>
              </a:ext>
            </a:extLst>
          </p:cNvPr>
          <p:cNvSpPr/>
          <p:nvPr/>
        </p:nvSpPr>
        <p:spPr>
          <a:xfrm>
            <a:off x="4356100" y="5084763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14E4C2CA-B133-4A45-A980-95368894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人體健康</a:t>
            </a:r>
            <a:endParaRPr lang="zh-TW" altLang="en-US" sz="480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212666-3D5E-4F13-B7B4-FA6F2BC90C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92DD5A-414A-40E8-BD5A-9DD3102C050B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0245" name="投影片編號版面配置區 5">
            <a:extLst>
              <a:ext uri="{FF2B5EF4-FFF2-40B4-BE49-F238E27FC236}">
                <a16:creationId xmlns:a16="http://schemas.microsoft.com/office/drawing/2014/main" id="{6001701B-3FF7-4829-A0CC-3F8C9B085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B320471-1E38-4C96-8E9C-147E9E6CA4EF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4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2231868-76BE-4087-8BB5-A07B792B21A4}"/>
              </a:ext>
            </a:extLst>
          </p:cNvPr>
          <p:cNvSpPr txBox="1"/>
          <p:nvPr/>
        </p:nvSpPr>
        <p:spPr>
          <a:xfrm>
            <a:off x="1187450" y="1844675"/>
            <a:ext cx="6840538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人生哪一階段最為健康？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497F79-2623-4FEC-8556-32E9C436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51188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5831130-7187-4B4D-BA80-66E5D434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903538"/>
            <a:ext cx="1600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「老年 卡通」的圖片搜尋結果">
            <a:extLst>
              <a:ext uri="{FF2B5EF4-FFF2-40B4-BE49-F238E27FC236}">
                <a16:creationId xmlns:a16="http://schemas.microsoft.com/office/drawing/2014/main" id="{DE24F662-7696-462C-BDFF-292EEFDE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987675"/>
            <a:ext cx="1663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3">
            <a:extLst>
              <a:ext uri="{FF2B5EF4-FFF2-40B4-BE49-F238E27FC236}">
                <a16:creationId xmlns:a16="http://schemas.microsoft.com/office/drawing/2014/main" id="{298DFA71-FB3B-48B2-8344-8353D3BC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013325"/>
            <a:ext cx="1873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神朗氣清少有病痛</a:t>
            </a:r>
          </a:p>
        </p:txBody>
      </p:sp>
      <p:sp>
        <p:nvSpPr>
          <p:cNvPr id="13" name="文字方塊 13">
            <a:extLst>
              <a:ext uri="{FF2B5EF4-FFF2-40B4-BE49-F238E27FC236}">
                <a16:creationId xmlns:a16="http://schemas.microsoft.com/office/drawing/2014/main" id="{A423641A-67DD-4973-A8C4-4271FC94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084763"/>
            <a:ext cx="2016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精氣充沛身強體健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4EF361-4AEF-4E58-85A6-E7EF5F29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84763"/>
            <a:ext cx="1873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精氣衰退體弱多病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02E0776-21D6-426D-9CFD-C63C3A8FCF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680B73-1CEB-4ED2-9824-5717D12F52BB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AE016836-7CA7-40FE-A153-4A9B3364D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2E028F1-6BD7-4170-A7BB-E2DE54041EE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5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785299-D62A-492B-9617-34F2713623CA}"/>
              </a:ext>
            </a:extLst>
          </p:cNvPr>
          <p:cNvSpPr txBox="1"/>
          <p:nvPr/>
        </p:nvSpPr>
        <p:spPr>
          <a:xfrm>
            <a:off x="1692275" y="1052513"/>
            <a:ext cx="53276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800" b="1" dirty="0">
                <a:latin typeface="文鼎古印體" pitchFamily="49" charset="-120"/>
                <a:ea typeface="文鼎古印體" pitchFamily="49" charset="-120"/>
                <a:cs typeface="+mj-cs"/>
                <a:sym typeface="Symbol" pitchFamily="18" charset="2"/>
              </a:rPr>
              <a:t>人生命運</a:t>
            </a:r>
            <a:endParaRPr lang="en-US" altLang="zh-TW" sz="4800" b="1" dirty="0">
              <a:latin typeface="文鼎古印體" pitchFamily="49" charset="-120"/>
              <a:ea typeface="文鼎古印體" pitchFamily="49" charset="-120"/>
              <a:cs typeface="+mj-cs"/>
              <a:sym typeface="Symbol" pitchFamily="18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3DA1CA-00B3-4400-A7A7-B867FC32CC82}"/>
              </a:ext>
            </a:extLst>
          </p:cNvPr>
          <p:cNvSpPr txBox="1"/>
          <p:nvPr/>
        </p:nvSpPr>
        <p:spPr>
          <a:xfrm>
            <a:off x="3779838" y="2563813"/>
            <a:ext cx="1728787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運氣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福氣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財氣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才氣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霉氣</a:t>
            </a:r>
          </a:p>
        </p:txBody>
      </p:sp>
      <p:pic>
        <p:nvPicPr>
          <p:cNvPr id="11271" name="Picture 4" descr="「古幹梅花」的圖片搜尋結果">
            <a:extLst>
              <a:ext uri="{FF2B5EF4-FFF2-40B4-BE49-F238E27FC236}">
                <a16:creationId xmlns:a16="http://schemas.microsoft.com/office/drawing/2014/main" id="{8231977C-D374-4141-9125-48F382FE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338"/>
            <a:ext cx="2627312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「插花禪意」的圖片搜尋結果">
            <a:extLst>
              <a:ext uri="{FF2B5EF4-FFF2-40B4-BE49-F238E27FC236}">
                <a16:creationId xmlns:a16="http://schemas.microsoft.com/office/drawing/2014/main" id="{FCFC054D-2986-423A-86E0-A502A974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24844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1C0C40-B589-469E-BB23-74B7AF698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5" y="2286000"/>
            <a:ext cx="3357563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5114FE"/>
                </a:solidFill>
                <a:latin typeface="+mn-ea"/>
                <a:ea typeface="+mn-ea"/>
              </a:rPr>
              <a:t>百病生於氣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4DEBEB-CF2B-499A-87D2-13366B2DC5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B4908D-DE00-46C7-A346-037148F1B4BD}" type="datetime1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2293" name="投影片編號版面配置區 3">
            <a:extLst>
              <a:ext uri="{FF2B5EF4-FFF2-40B4-BE49-F238E27FC236}">
                <a16:creationId xmlns:a16="http://schemas.microsoft.com/office/drawing/2014/main" id="{107A6A67-7B86-4731-9F18-29598B5E4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41B0281-6CAF-471F-9417-7083E02AF113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6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47052464-4356-44C6-8C59-FE7863924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65298"/>
              </p:ext>
            </p:extLst>
          </p:nvPr>
        </p:nvGraphicFramePr>
        <p:xfrm>
          <a:off x="642910" y="1714488"/>
          <a:ext cx="821537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68C74F-D0F4-4DB8-ACD1-D53889C51A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5813" y="496888"/>
            <a:ext cx="7772400" cy="844550"/>
          </a:xfrm>
        </p:spPr>
        <p:txBody>
          <a:bodyPr/>
          <a:lstStyle/>
          <a:p>
            <a:pPr eaLnBrk="1" hangingPunct="1"/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  <a:sym typeface="Symbol" panose="05050102010706020507" pitchFamily="18" charset="2"/>
              </a:rPr>
              <a:t>精氣神消耗</a:t>
            </a:r>
            <a:endParaRPr lang="zh-TW" altLang="en-US" sz="4800" b="1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FCAEE6-026E-4685-90D0-A284522126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EDE107-0012-4F46-94A1-F54D829CA51D}" type="datetime1">
              <a:rPr lang="zh-TW" altLang="en-US"/>
              <a:pPr>
                <a:defRPr/>
              </a:pPr>
              <a:t>2022/2/22</a:t>
            </a:fld>
            <a:endParaRPr lang="zh-TW" altLang="en-US" dirty="0"/>
          </a:p>
        </p:txBody>
      </p:sp>
      <p:sp>
        <p:nvSpPr>
          <p:cNvPr id="13317" name="投影片編號版面配置區 3">
            <a:extLst>
              <a:ext uri="{FF2B5EF4-FFF2-40B4-BE49-F238E27FC236}">
                <a16:creationId xmlns:a16="http://schemas.microsoft.com/office/drawing/2014/main" id="{D2C33559-E9E4-4038-88D6-657AB273F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832D95F-EBD8-4D21-B3BA-F38A1C8A5CEA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7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7179" name="Picture 11" descr="「過勞死」的圖片搜尋結果">
            <a:extLst>
              <a:ext uri="{FF2B5EF4-FFF2-40B4-BE49-F238E27FC236}">
                <a16:creationId xmlns:a16="http://schemas.microsoft.com/office/drawing/2014/main" id="{00918E88-E3B9-4351-9406-D71BA60A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942061"/>
            <a:ext cx="24860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13" descr="「熬夜」的圖片搜尋結果">
            <a:extLst>
              <a:ext uri="{FF2B5EF4-FFF2-40B4-BE49-F238E27FC236}">
                <a16:creationId xmlns:a16="http://schemas.microsoft.com/office/drawing/2014/main" id="{F5244731-BECA-428A-B849-58B363093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0" name="AutoShape 15" descr="「熬夜」的圖片搜尋結果">
            <a:extLst>
              <a:ext uri="{FF2B5EF4-FFF2-40B4-BE49-F238E27FC236}">
                <a16:creationId xmlns:a16="http://schemas.microsoft.com/office/drawing/2014/main" id="{AC55CC95-3A52-4F1B-B395-454874ACB9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1" name="AutoShape 17" descr="「熬夜」的圖片搜尋結果">
            <a:extLst>
              <a:ext uri="{FF2B5EF4-FFF2-40B4-BE49-F238E27FC236}">
                <a16:creationId xmlns:a16="http://schemas.microsoft.com/office/drawing/2014/main" id="{86FBE9BF-DF4D-4D92-BC58-E027E35B7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2" name="AutoShape 19" descr="「熬夜」的圖片搜尋結果">
            <a:extLst>
              <a:ext uri="{FF2B5EF4-FFF2-40B4-BE49-F238E27FC236}">
                <a16:creationId xmlns:a16="http://schemas.microsoft.com/office/drawing/2014/main" id="{4731CC39-FDF1-4451-84AA-1BE5A9911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3" name="AutoShape 21" descr="「熬夜」的圖片搜尋結果">
            <a:extLst>
              <a:ext uri="{FF2B5EF4-FFF2-40B4-BE49-F238E27FC236}">
                <a16:creationId xmlns:a16="http://schemas.microsoft.com/office/drawing/2014/main" id="{B73F230F-73A9-47B5-BF71-6BF8734D1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4" name="AutoShape 23" descr="「熬夜」的圖片搜尋結果">
            <a:extLst>
              <a:ext uri="{FF2B5EF4-FFF2-40B4-BE49-F238E27FC236}">
                <a16:creationId xmlns:a16="http://schemas.microsoft.com/office/drawing/2014/main" id="{8A9338B2-BC39-4E7C-9871-318991ADE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5" name="AutoShape 25" descr="「熬夜」的圖片搜尋結果">
            <a:extLst>
              <a:ext uri="{FF2B5EF4-FFF2-40B4-BE49-F238E27FC236}">
                <a16:creationId xmlns:a16="http://schemas.microsoft.com/office/drawing/2014/main" id="{3EFAD1A0-3781-4225-99A4-59EA12272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6" name="AutoShape 20" descr="「熬夜」的圖片搜尋結果">
            <a:extLst>
              <a:ext uri="{FF2B5EF4-FFF2-40B4-BE49-F238E27FC236}">
                <a16:creationId xmlns:a16="http://schemas.microsoft.com/office/drawing/2014/main" id="{99820FB2-60AA-4266-80A5-22B6822EB9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" name="雲朵形圖說文字 25">
            <a:extLst>
              <a:ext uri="{FF2B5EF4-FFF2-40B4-BE49-F238E27FC236}">
                <a16:creationId xmlns:a16="http://schemas.microsoft.com/office/drawing/2014/main" id="{F946B2A7-9E9E-4E15-942B-F0D61AFEDA9E}"/>
              </a:ext>
            </a:extLst>
          </p:cNvPr>
          <p:cNvSpPr/>
          <p:nvPr/>
        </p:nvSpPr>
        <p:spPr>
          <a:xfrm>
            <a:off x="5375275" y="3265488"/>
            <a:ext cx="2008188" cy="728662"/>
          </a:xfrm>
          <a:prstGeom prst="cloudCallout">
            <a:avLst>
              <a:gd name="adj1" fmla="val -35101"/>
              <a:gd name="adj2" fmla="val 179519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張淳淳</a:t>
            </a:r>
          </a:p>
        </p:txBody>
      </p:sp>
      <p:sp>
        <p:nvSpPr>
          <p:cNvPr id="27" name="雲朵形圖說文字 26">
            <a:extLst>
              <a:ext uri="{FF2B5EF4-FFF2-40B4-BE49-F238E27FC236}">
                <a16:creationId xmlns:a16="http://schemas.microsoft.com/office/drawing/2014/main" id="{9A16139A-49AF-4A38-8E04-2BA23461A16F}"/>
              </a:ext>
            </a:extLst>
          </p:cNvPr>
          <p:cNvSpPr/>
          <p:nvPr/>
        </p:nvSpPr>
        <p:spPr>
          <a:xfrm>
            <a:off x="6416675" y="2205038"/>
            <a:ext cx="2519363" cy="728662"/>
          </a:xfrm>
          <a:prstGeom prst="cloudCallout">
            <a:avLst>
              <a:gd name="adj1" fmla="val 6042"/>
              <a:gd name="adj2" fmla="val 311878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網路成癮</a:t>
            </a:r>
          </a:p>
        </p:txBody>
      </p:sp>
      <p:sp>
        <p:nvSpPr>
          <p:cNvPr id="29" name="文字方塊 13">
            <a:extLst>
              <a:ext uri="{FF2B5EF4-FFF2-40B4-BE49-F238E27FC236}">
                <a16:creationId xmlns:a16="http://schemas.microsoft.com/office/drawing/2014/main" id="{0AF9BEC2-E9E7-446A-9312-7D8BE090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3357563"/>
            <a:ext cx="1873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勞心勞力形神俱瘁</a:t>
            </a:r>
          </a:p>
        </p:txBody>
      </p:sp>
      <p:sp>
        <p:nvSpPr>
          <p:cNvPr id="32" name="圓角矩形 31">
            <a:extLst>
              <a:ext uri="{FF2B5EF4-FFF2-40B4-BE49-F238E27FC236}">
                <a16:creationId xmlns:a16="http://schemas.microsoft.com/office/drawing/2014/main" id="{EC9B40F5-D06C-44BA-B2E0-462598A42E5F}"/>
              </a:ext>
            </a:extLst>
          </p:cNvPr>
          <p:cNvSpPr/>
          <p:nvPr/>
        </p:nvSpPr>
        <p:spPr>
          <a:xfrm>
            <a:off x="971550" y="2132335"/>
            <a:ext cx="1655763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古人</a:t>
            </a:r>
          </a:p>
        </p:txBody>
      </p:sp>
      <p:sp>
        <p:nvSpPr>
          <p:cNvPr id="33" name="圓角矩形 32">
            <a:extLst>
              <a:ext uri="{FF2B5EF4-FFF2-40B4-BE49-F238E27FC236}">
                <a16:creationId xmlns:a16="http://schemas.microsoft.com/office/drawing/2014/main" id="{F25A0750-5C5E-4CA6-A97C-03EC13F50E62}"/>
              </a:ext>
            </a:extLst>
          </p:cNvPr>
          <p:cNvSpPr/>
          <p:nvPr/>
        </p:nvSpPr>
        <p:spPr>
          <a:xfrm>
            <a:off x="3635375" y="2132335"/>
            <a:ext cx="1657350" cy="936625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今人</a:t>
            </a:r>
          </a:p>
        </p:txBody>
      </p:sp>
      <p:sp>
        <p:nvSpPr>
          <p:cNvPr id="35" name="文字方塊 13">
            <a:extLst>
              <a:ext uri="{FF2B5EF4-FFF2-40B4-BE49-F238E27FC236}">
                <a16:creationId xmlns:a16="http://schemas.microsoft.com/office/drawing/2014/main" id="{BA19DA5B-A7A5-46A6-A148-913B2EB4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284538"/>
            <a:ext cx="1873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日出而作日落而息</a:t>
            </a:r>
          </a:p>
        </p:txBody>
      </p:sp>
      <p:pic>
        <p:nvPicPr>
          <p:cNvPr id="13337" name="Picture 4" descr="http://www.wenzhousx.com/yujeu/wenzhou/1207/4_120719120609_1.jpg">
            <a:extLst>
              <a:ext uri="{FF2B5EF4-FFF2-40B4-BE49-F238E27FC236}">
                <a16:creationId xmlns:a16="http://schemas.microsoft.com/office/drawing/2014/main" id="{8160D2F3-7DDF-4090-A2A8-5FDED956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653136"/>
            <a:ext cx="26447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 descr="網路成癮- 好晴天身心診所，身心科|心理諮商|TMS|兒童身心">
            <a:extLst>
              <a:ext uri="{FF2B5EF4-FFF2-40B4-BE49-F238E27FC236}">
                <a16:creationId xmlns:a16="http://schemas.microsoft.com/office/drawing/2014/main" id="{0138FA8B-8156-4D74-855E-9E31062F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727153"/>
            <a:ext cx="24812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2" grpId="0" animBg="1"/>
      <p:bldP spid="33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4D2591F5-1133-4738-8CD3-7FE28D05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濁氣累積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9D5F85-3953-4197-8C78-7AD0C0714D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91451E-AB63-425A-A1CC-D5447B4E732E}" type="datetime1">
              <a:rPr lang="zh-TW" altLang="en-US" smtClean="0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4341" name="投影片編號版面配置區 5">
            <a:extLst>
              <a:ext uri="{FF2B5EF4-FFF2-40B4-BE49-F238E27FC236}">
                <a16:creationId xmlns:a16="http://schemas.microsoft.com/office/drawing/2014/main" id="{B09D9131-3148-49D0-A982-1523B4724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17FD9CF-1AED-4879-A3FF-1B90450746B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8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B095F637-8720-478B-B70D-A39605B299D9}"/>
              </a:ext>
            </a:extLst>
          </p:cNvPr>
          <p:cNvGraphicFramePr/>
          <p:nvPr/>
        </p:nvGraphicFramePr>
        <p:xfrm>
          <a:off x="467544" y="1412776"/>
          <a:ext cx="41764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13">
            <a:extLst>
              <a:ext uri="{FF2B5EF4-FFF2-40B4-BE49-F238E27FC236}">
                <a16:creationId xmlns:a16="http://schemas.microsoft.com/office/drawing/2014/main" id="{2DA13120-DA00-44B5-9234-663F522E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457825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不通則痛</a:t>
            </a:r>
          </a:p>
        </p:txBody>
      </p:sp>
      <p:pic>
        <p:nvPicPr>
          <p:cNvPr id="10" name="圖片 3" descr="癌症時鐘.jpg">
            <a:extLst>
              <a:ext uri="{FF2B5EF4-FFF2-40B4-BE49-F238E27FC236}">
                <a16:creationId xmlns:a16="http://schemas.microsoft.com/office/drawing/2014/main" id="{C8B1ABAE-CD8C-41E6-B3B2-793BFF9790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060575"/>
            <a:ext cx="4379913" cy="3284538"/>
          </a:xfrm>
          <a:prstGeom prst="rect">
            <a:avLst/>
          </a:prstGeom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向下箭號 10">
            <a:extLst>
              <a:ext uri="{FF2B5EF4-FFF2-40B4-BE49-F238E27FC236}">
                <a16:creationId xmlns:a16="http://schemas.microsoft.com/office/drawing/2014/main" id="{7AE6155E-CC8A-4F5E-8235-D0A6B8D4BB82}"/>
              </a:ext>
            </a:extLst>
          </p:cNvPr>
          <p:cNvSpPr/>
          <p:nvPr/>
        </p:nvSpPr>
        <p:spPr>
          <a:xfrm>
            <a:off x="2195513" y="4868863"/>
            <a:ext cx="574675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雲朵形圖說文字 11">
            <a:extLst>
              <a:ext uri="{FF2B5EF4-FFF2-40B4-BE49-F238E27FC236}">
                <a16:creationId xmlns:a16="http://schemas.microsoft.com/office/drawing/2014/main" id="{0B74FD28-7B6A-48C3-915D-002337BCE98B}"/>
              </a:ext>
            </a:extLst>
          </p:cNvPr>
          <p:cNvSpPr/>
          <p:nvPr/>
        </p:nvSpPr>
        <p:spPr>
          <a:xfrm>
            <a:off x="11113" y="1412875"/>
            <a:ext cx="1752600" cy="944563"/>
          </a:xfrm>
          <a:prstGeom prst="cloudCallout">
            <a:avLst>
              <a:gd name="adj1" fmla="val 24521"/>
              <a:gd name="adj2" fmla="val 96623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/>
              <a:t>微型塑膠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50DED6D-A0A0-44A9-BEC3-8958741CBE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7813" y="476250"/>
            <a:ext cx="5976937" cy="1081088"/>
          </a:xfrm>
        </p:spPr>
        <p:txBody>
          <a:bodyPr/>
          <a:lstStyle/>
          <a:p>
            <a:pPr eaLnBrk="1" hangingPunct="1"/>
            <a:r>
              <a:rPr lang="zh-TW" altLang="en-US" sz="4800" b="1">
                <a:latin typeface="文鼎古印體" panose="03000809000000000000" pitchFamily="65" charset="-120"/>
                <a:ea typeface="文鼎古印體" panose="03000809000000000000" pitchFamily="65" charset="-120"/>
              </a:rPr>
              <a:t>水火既濟</a:t>
            </a:r>
          </a:p>
        </p:txBody>
      </p:sp>
      <p:pic>
        <p:nvPicPr>
          <p:cNvPr id="15363" name="Picture 2" descr="https://www.eee-learning.com/image/yi63b.png">
            <a:extLst>
              <a:ext uri="{FF2B5EF4-FFF2-40B4-BE49-F238E27FC236}">
                <a16:creationId xmlns:a16="http://schemas.microsoft.com/office/drawing/2014/main" id="{5A4E7C04-944E-4DA3-B31E-CD0BD1A5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5745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文字方塊 7">
            <a:extLst>
              <a:ext uri="{FF2B5EF4-FFF2-40B4-BE49-F238E27FC236}">
                <a16:creationId xmlns:a16="http://schemas.microsoft.com/office/drawing/2014/main" id="{550DEB31-4A7A-4300-9B0C-40E24551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16500"/>
            <a:ext cx="2359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bg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既濟卦</a:t>
            </a:r>
            <a:endParaRPr kumimoji="0" lang="en-US" altLang="zh-TW" sz="3200" dirty="0">
              <a:solidFill>
                <a:schemeClr val="bg1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bg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水上火下</a:t>
            </a:r>
            <a:endParaRPr kumimoji="0" lang="zh-TW" altLang="en-US" sz="3200" dirty="0">
              <a:latin typeface="+mn-lt"/>
            </a:endParaRP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978BDBB-C01D-44C4-9AC9-B2630888BB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DE181A-3FBB-4E6D-B1BA-63FE0D21894C}" type="datetime1">
              <a:rPr lang="zh-TW" altLang="en-US"/>
              <a:pPr>
                <a:defRPr/>
              </a:pPr>
              <a:t>2022/2/22</a:t>
            </a:fld>
            <a:endParaRPr lang="zh-TW" altLang="en-US"/>
          </a:p>
        </p:txBody>
      </p:sp>
      <p:sp>
        <p:nvSpPr>
          <p:cNvPr id="15367" name="投影片編號版面配置區 3">
            <a:extLst>
              <a:ext uri="{FF2B5EF4-FFF2-40B4-BE49-F238E27FC236}">
                <a16:creationId xmlns:a16="http://schemas.microsoft.com/office/drawing/2014/main" id="{8FF26EF2-AE55-457B-A2F5-25F6BD639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AB39557-5205-4726-8F96-54AC612044AE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9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227" name="Picture 11">
            <a:extLst>
              <a:ext uri="{FF2B5EF4-FFF2-40B4-BE49-F238E27FC236}">
                <a16:creationId xmlns:a16="http://schemas.microsoft.com/office/drawing/2014/main" id="{258EE3B1-7666-4D70-85E5-CF79152B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108" y="1566864"/>
            <a:ext cx="2209800" cy="207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33" name="Picture 17" descr="「人體水火濟濟」的圖片搜尋結果">
            <a:extLst>
              <a:ext uri="{FF2B5EF4-FFF2-40B4-BE49-F238E27FC236}">
                <a16:creationId xmlns:a16="http://schemas.microsoft.com/office/drawing/2014/main" id="{3B3B27FD-058B-4258-8C53-8CDE3AD6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113984" cy="1915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Picture 15" descr="https://i2.kknews.cc/SIG=2gqcbad/ctp-vzntr/0nnn1sqs3rpo4r70o21r3o6s4p641o21.jpg">
            <a:extLst>
              <a:ext uri="{FF2B5EF4-FFF2-40B4-BE49-F238E27FC236}">
                <a16:creationId xmlns:a16="http://schemas.microsoft.com/office/drawing/2014/main" id="{367A97CB-382B-4B98-B479-27EE7868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703" y="1766441"/>
            <a:ext cx="2819226" cy="1762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23" name="Picture 17" descr="「地心岩漿」的圖片搜尋結果">
            <a:extLst>
              <a:ext uri="{FF2B5EF4-FFF2-40B4-BE49-F238E27FC236}">
                <a16:creationId xmlns:a16="http://schemas.microsoft.com/office/drawing/2014/main" id="{CBBD3B25-3193-4E3D-8E08-6C20F03F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437111"/>
            <a:ext cx="2621545" cy="1655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2582</Words>
  <Application>Microsoft Office PowerPoint</Application>
  <PresentationFormat>如螢幕大小 (4:3)</PresentationFormat>
  <Paragraphs>221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文鼎古印體</vt:lpstr>
      <vt:lpstr>文鼎勘亭流</vt:lpstr>
      <vt:lpstr>新細明體</vt:lpstr>
      <vt:lpstr>標楷體</vt:lpstr>
      <vt:lpstr>Arial</vt:lpstr>
      <vt:lpstr>Calibri</vt:lpstr>
      <vt:lpstr>Candara</vt:lpstr>
      <vt:lpstr>Symbol</vt:lpstr>
      <vt:lpstr>Office 佈景主題</vt:lpstr>
      <vt:lpstr>靜坐與養生</vt:lpstr>
      <vt:lpstr>PowerPoint 簡報</vt:lpstr>
      <vt:lpstr>PowerPoint 簡報</vt:lpstr>
      <vt:lpstr>人體健康</vt:lpstr>
      <vt:lpstr>PowerPoint 簡報</vt:lpstr>
      <vt:lpstr>百病生於氣</vt:lpstr>
      <vt:lpstr>精氣神消耗</vt:lpstr>
      <vt:lpstr>濁氣累積</vt:lpstr>
      <vt:lpstr>水火既濟</vt:lpstr>
      <vt:lpstr>PowerPoint 簡報</vt:lpstr>
      <vt:lpstr>PowerPoint 簡報</vt:lpstr>
      <vt:lpstr>PowerPoint 簡報</vt:lpstr>
      <vt:lpstr>PowerPoint 簡報</vt:lpstr>
      <vt:lpstr>養生之道</vt:lpstr>
      <vt:lpstr>PowerPoint 簡報</vt:lpstr>
      <vt:lpstr>靜心靜坐法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我命由我不由天</dc:title>
  <dc:creator>class122002@yahoo.com.tw</dc:creator>
  <cp:lastModifiedBy>Administrator</cp:lastModifiedBy>
  <cp:revision>27</cp:revision>
  <dcterms:created xsi:type="dcterms:W3CDTF">2022-02-07T01:51:07Z</dcterms:created>
  <dcterms:modified xsi:type="dcterms:W3CDTF">2022-02-22T05:21:38Z</dcterms:modified>
</cp:coreProperties>
</file>