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1" r:id="rId4"/>
    <p:sldId id="259" r:id="rId5"/>
    <p:sldId id="272" r:id="rId6"/>
    <p:sldId id="300" r:id="rId7"/>
    <p:sldId id="299" r:id="rId8"/>
    <p:sldId id="288" r:id="rId9"/>
    <p:sldId id="274" r:id="rId10"/>
    <p:sldId id="289" r:id="rId11"/>
    <p:sldId id="293" r:id="rId12"/>
    <p:sldId id="296" r:id="rId13"/>
    <p:sldId id="295" r:id="rId14"/>
    <p:sldId id="294" r:id="rId15"/>
    <p:sldId id="298" r:id="rId16"/>
    <p:sldId id="297" r:id="rId17"/>
    <p:sldId id="271" r:id="rId18"/>
    <p:sldId id="263" r:id="rId19"/>
    <p:sldId id="264" r:id="rId20"/>
    <p:sldId id="269" r:id="rId21"/>
    <p:sldId id="266" r:id="rId22"/>
    <p:sldId id="275" r:id="rId23"/>
    <p:sldId id="284" r:id="rId24"/>
    <p:sldId id="279" r:id="rId25"/>
    <p:sldId id="278" r:id="rId26"/>
    <p:sldId id="280" r:id="rId27"/>
    <p:sldId id="277" r:id="rId28"/>
    <p:sldId id="301" r:id="rId29"/>
    <p:sldId id="285" r:id="rId30"/>
    <p:sldId id="27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en" initials="a" lastIdx="3" clrIdx="0">
    <p:extLst>
      <p:ext uri="{19B8F6BF-5375-455C-9EA6-DF929625EA0E}">
        <p15:presenceInfo xmlns:p15="http://schemas.microsoft.com/office/powerpoint/2012/main" userId="all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88534" autoAdjust="0"/>
  </p:normalViewPr>
  <p:slideViewPr>
    <p:cSldViewPr snapToGrid="0">
      <p:cViewPr>
        <p:scale>
          <a:sx n="64" d="100"/>
          <a:sy n="64" d="100"/>
        </p:scale>
        <p:origin x="114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3B70D-BF63-4D8C-B454-CBC2F5644B36}" type="datetimeFigureOut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42EAB-30F9-4B15-849D-98C40103F86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84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18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202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跟元暉要截圖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599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跟元暉要截圖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33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9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2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65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913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888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跟元暉要截圖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47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跟元暉要截圖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46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跟元暉要截圖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42EAB-30F9-4B15-849D-98C40103F86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1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A996-17B7-477E-B863-D481B4226FAF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9382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4DD7-3247-4DF4-B5B0-3A59EC36BA44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96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B7F8-41E1-4E6D-814C-950B52DCBA70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90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FFE4-7C0B-4917-88CD-4F63978DB5D9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370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BF65-784E-4F88-A258-D6F77560AB6E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1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E7DC-95C7-402B-92F9-4B74047357A5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73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69227-7C4D-4530-A84B-C04C896A155C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18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95EE0-C3B8-4871-BE90-6DE46833D123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04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4D66D-0B6D-4DFC-ACE0-AC1E7B418DDE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4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65-3A47-4CF0-B601-7A0D1C6B398F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787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458FC-4F84-4FD3-B737-70CF00D0361D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15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A6B0A-F031-4660-8E99-3D300BCFC619}" type="datetime1">
              <a:rPr lang="zh-TW" altLang="en-US" smtClean="0"/>
              <a:t>2023/7/5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59A0D-03BD-4F13-B5A3-586100026F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61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2"/>
                    </a14:imgEffect>
                    <a14:imgEffect>
                      <a14:saturation sat="338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pc="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廿字真言與人生藍圖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4512596"/>
            <a:ext cx="6858000" cy="124182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分享人  黃元暉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453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290" y="23506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先天數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創意數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8166F0-89B5-48E3-9E16-6BDA97EB9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0" y="830868"/>
            <a:ext cx="2485760" cy="5708045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849157" y="6356351"/>
            <a:ext cx="30861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9C5D98A4-53BC-4ABE-B2B8-34F057E832A8}"/>
              </a:ext>
            </a:extLst>
          </p:cNvPr>
          <p:cNvSpPr txBox="1">
            <a:spLocks/>
          </p:cNvSpPr>
          <p:nvPr/>
        </p:nvSpPr>
        <p:spPr>
          <a:xfrm>
            <a:off x="3222941" y="1087932"/>
            <a:ext cx="5603431" cy="2800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zh-TW" altLang="en-US" sz="22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優點 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行動、樂觀、自信、表現、社交，聰          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sz="22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明機警，有創意，多具有藝術天份，</a:t>
            </a:r>
            <a:endParaRPr lang="en-US" altLang="zh-TW" sz="22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sz="22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表達能力強。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sz="22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缺點  </a:t>
            </a:r>
            <a:r>
              <a:rPr lang="zh-TW" altLang="en-US" sz="22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欺瞞、虛榮浮華、憤世嫉俗、渙散不</a:t>
            </a:r>
            <a:endParaRPr lang="en-US" altLang="zh-TW" sz="22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22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集中，任性，多只依自己的喜好行事，  </a:t>
            </a:r>
            <a:endParaRPr lang="en-US" altLang="zh-TW" sz="22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sz="22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容易好高騭遠。</a:t>
            </a:r>
          </a:p>
          <a:p>
            <a:pPr marL="0" indent="0">
              <a:buNone/>
            </a:pP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740E91EF-45C5-4464-A996-50335DD99829}"/>
              </a:ext>
            </a:extLst>
          </p:cNvPr>
          <p:cNvSpPr txBox="1">
            <a:spLocks/>
          </p:cNvSpPr>
          <p:nvPr/>
        </p:nvSpPr>
        <p:spPr>
          <a:xfrm>
            <a:off x="3222941" y="3931916"/>
            <a:ext cx="5603431" cy="2800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zh-TW" altLang="en-US" sz="1800" i="0" dirty="0">
                <a:effectLst/>
                <a:latin typeface="Helvetica" panose="020B0604020202020204" pitchFamily="34" charset="0"/>
              </a:rPr>
              <a:t>個性特質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從事務表面的樣子看事情，很在意形象與外觀</a:t>
            </a:r>
            <a:r>
              <a:rPr lang="zh-TW" altLang="en-US" sz="1800" b="0" i="0" dirty="0">
                <a:effectLst/>
                <a:latin typeface="Helvetica" panose="020B0604020202020204" pitchFamily="34" charset="0"/>
              </a:rPr>
              <a:t>，對自己不喜歡的東西很有意見，面對人生的態度，很像被寵壞的小孩，也是所有數字中最頑固的一群。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sz="1800" b="0" i="0" dirty="0">
                <a:effectLst/>
                <a:latin typeface="Helvetica" panose="020B0604020202020204" pitchFamily="34" charset="0"/>
              </a:rPr>
              <a:t>對愛情方面，一旦遇到夢寐以求的對象，無論是否有機會成功，</a:t>
            </a:r>
            <a:r>
              <a:rPr lang="en-US" altLang="zh-TW" sz="1800" b="0" i="0" dirty="0">
                <a:effectLst/>
                <a:latin typeface="Helvetica" panose="020B0604020202020204" pitchFamily="34" charset="0"/>
              </a:rPr>
              <a:t>3 </a:t>
            </a:r>
            <a:r>
              <a:rPr lang="zh-TW" altLang="en-US" sz="1800" b="0" i="0" dirty="0">
                <a:effectLst/>
                <a:latin typeface="Helvetica" panose="020B0604020202020204" pitchFamily="34" charset="0"/>
              </a:rPr>
              <a:t>數人立即墮陷入情網，無法自拔。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TW" sz="1800" b="0" i="0" dirty="0">
                <a:effectLst/>
                <a:latin typeface="Helvetica" panose="020B0604020202020204" pitchFamily="34" charset="0"/>
              </a:rPr>
              <a:t>3 </a:t>
            </a:r>
            <a:r>
              <a:rPr lang="zh-TW" altLang="en-US" sz="1800" b="0" i="0" dirty="0">
                <a:effectLst/>
                <a:latin typeface="Helvetica" panose="020B0604020202020204" pitchFamily="34" charset="0"/>
              </a:rPr>
              <a:t>數人是長袖善舞的人，因為他們活潑有趣，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喜歡逗人開心，常常能帶給大家歡樂。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TW" sz="1800" b="0" i="0" dirty="0">
                <a:effectLst/>
                <a:latin typeface="Helvetica" panose="020B0604020202020204" pitchFamily="34" charset="0"/>
              </a:rPr>
              <a:t>3 </a:t>
            </a:r>
            <a:r>
              <a:rPr lang="zh-TW" altLang="en-US" sz="1800" b="0" i="0" dirty="0">
                <a:effectLst/>
                <a:latin typeface="Helvetica" panose="020B0604020202020204" pitchFamily="34" charset="0"/>
              </a:rPr>
              <a:t>數人在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Helvetica" panose="020B0604020202020204" pitchFamily="34" charset="0"/>
              </a:rPr>
              <a:t>從事創意工作時覺得最快樂</a:t>
            </a:r>
            <a:r>
              <a:rPr lang="zh-TW" altLang="en-US" sz="1800" b="0" i="0" dirty="0">
                <a:effectLst/>
                <a:latin typeface="Helvetica" panose="020B0604020202020204" pitchFamily="34" charset="0"/>
              </a:rPr>
              <a:t>。</a:t>
            </a:r>
          </a:p>
          <a:p>
            <a:pPr marL="0" indent="0">
              <a:buNone/>
            </a:pP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099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290" y="23506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生日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8166F0-89B5-48E3-9E16-6BDA97EB9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0" y="830868"/>
            <a:ext cx="2485760" cy="5708045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849157" y="6356351"/>
            <a:ext cx="30861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9C5D98A4-53BC-4ABE-B2B8-34F057E832A8}"/>
              </a:ext>
            </a:extLst>
          </p:cNvPr>
          <p:cNvSpPr txBox="1">
            <a:spLocks/>
          </p:cNvSpPr>
          <p:nvPr/>
        </p:nvSpPr>
        <p:spPr>
          <a:xfrm>
            <a:off x="3137214" y="1339967"/>
            <a:ext cx="5603431" cy="662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20000"/>
              </a:lnSpc>
              <a:buNone/>
            </a:pP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生日數為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的人總是</a:t>
            </a:r>
            <a:r>
              <a:rPr lang="zh-TW" altLang="en-US" sz="18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給人親切，溫和的感覺。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他們在贏得別人的信任上很有一手。 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</a:t>
            </a:r>
            <a:r>
              <a:rPr lang="zh-TW" altLang="en-US" sz="18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非常敏感，常常由於感受到太多細枝末節之事變得猶豫不決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。你們那顆柔軟細膩的心總是害怕傷害任何人，為了成全別人，最終能夠忽略的只有自己。對於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號人來說，謙讓是一種美德，而且這種謙讓往往是沒有底線的，大概只有和平與美好是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號人唯一的堅持。</a:t>
            </a:r>
            <a:endParaRPr lang="en-US" altLang="zh-TW" sz="18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日出生的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號人是在心靈上最為超然的族群。你天生擁有將許多不同類事物整合到一起的能力，你們能在不同的社交關係、文化或是利益中找到將其串聯的共性，但是倘若</a:t>
            </a:r>
            <a:r>
              <a:rPr lang="zh-TW" altLang="en-US" sz="18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掌控的​​不夠好，就有可能產生混亂的感覺，失去方向，陷入深深的迷茫與慌亂中。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所以，你必須擁有強烈的意志力，才能在慌亂時堅持下去，找到最終正確的目標。</a:t>
            </a:r>
          </a:p>
          <a:p>
            <a:pPr marL="0" indent="0">
              <a:buNone/>
            </a:pP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20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290" y="23506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星座數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天秤座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8166F0-89B5-48E3-9E16-6BDA97EB9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0" y="830868"/>
            <a:ext cx="2485760" cy="5708045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849157" y="6356351"/>
            <a:ext cx="30861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3D9D46B6-4C14-45DB-8D6A-EC0CB7090635}"/>
              </a:ext>
            </a:extLst>
          </p:cNvPr>
          <p:cNvSpPr txBox="1">
            <a:spLocks/>
          </p:cNvSpPr>
          <p:nvPr/>
        </p:nvSpPr>
        <p:spPr>
          <a:xfrm>
            <a:off x="3047441" y="1592103"/>
            <a:ext cx="5603431" cy="4185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zh-TW" altLang="en-US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天秤座</a:t>
            </a:r>
            <a:r>
              <a:rPr lang="en-US" altLang="zh-TW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- 09/23~10/22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好相處、優雅、公平、優柔寡斷、喜藝術、愛美。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生命靈數３的秤子中最有才華的，在各項藝術領域都有不錯的天份。</a:t>
            </a:r>
            <a:endParaRPr lang="en-US" altLang="zh-TW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的圈數較多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此人想要照顧與服務人群的心意越強烈，內心也就蓄積了想要展現天賦才華的強大動力。</a:t>
            </a:r>
          </a:p>
        </p:txBody>
      </p:sp>
    </p:spTree>
    <p:extLst>
      <p:ext uri="{BB962C8B-B14F-4D97-AF65-F5344CB8AC3E}">
        <p14:creationId xmlns:p14="http://schemas.microsoft.com/office/powerpoint/2010/main" val="3725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290" y="23506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天賦數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8166F0-89B5-48E3-9E16-6BDA97EB9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0" y="830868"/>
            <a:ext cx="2485760" cy="5708045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849157" y="6356351"/>
            <a:ext cx="30861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9C5D98A4-53BC-4ABE-B2B8-34F057E832A8}"/>
              </a:ext>
            </a:extLst>
          </p:cNvPr>
          <p:cNvSpPr txBox="1">
            <a:spLocks/>
          </p:cNvSpPr>
          <p:nvPr/>
        </p:nvSpPr>
        <p:spPr>
          <a:xfrm>
            <a:off x="3114056" y="1292672"/>
            <a:ext cx="5603431" cy="2800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TW" altLang="en-US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天賦數 </a:t>
            </a:r>
            <a:r>
              <a:rPr lang="en-US" altLang="zh-TW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適應力強，擅長口語溝通、表演創意。</a:t>
            </a:r>
          </a:p>
          <a:p>
            <a:pPr marL="0" indent="0" algn="l">
              <a:buNone/>
            </a:pP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號人是一個非常具有原創性與思考性的數字，擁有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號人通常擁有非常靈活敏捷的思路，很會抓重點，在創意、藝術、音樂方面的表現特別突出。</a:t>
            </a:r>
          </a:p>
          <a:p>
            <a:pPr marL="0" indent="0" algn="l">
              <a:buNone/>
            </a:pP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號人通常是很好的表演者，你能夠以一種簡單易懂、為大眾接受的形式錶現，最</a:t>
            </a:r>
            <a:r>
              <a:rPr lang="zh-TW" altLang="en-US" sz="18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能賦與抽象事物具體的形象和意義，再細微的情緒、感動，你都可以將之融入藝術作品呈現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因此而在藝術的銷售、教學方面，你的表現將會特別出色。</a:t>
            </a:r>
            <a:endParaRPr lang="zh-TW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740E91EF-45C5-4464-A996-50335DD99829}"/>
              </a:ext>
            </a:extLst>
          </p:cNvPr>
          <p:cNvSpPr txBox="1">
            <a:spLocks/>
          </p:cNvSpPr>
          <p:nvPr/>
        </p:nvSpPr>
        <p:spPr>
          <a:xfrm>
            <a:off x="3222941" y="3931916"/>
            <a:ext cx="5603431" cy="2800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4DB20018-BE26-4959-87C9-41EE957E4962}"/>
              </a:ext>
            </a:extLst>
          </p:cNvPr>
          <p:cNvSpPr txBox="1">
            <a:spLocks/>
          </p:cNvSpPr>
          <p:nvPr/>
        </p:nvSpPr>
        <p:spPr>
          <a:xfrm>
            <a:off x="3114056" y="4057046"/>
            <a:ext cx="5603431" cy="2800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None/>
            </a:pPr>
            <a:r>
              <a:rPr lang="zh-TW" altLang="en-US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天賦數 </a:t>
            </a:r>
            <a:r>
              <a:rPr lang="en-US" altLang="zh-TW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18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同理心強，性格博愛樂觀，願意分享。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相當樂觀、天真，總是為旁人建構一片美好的藍圖，帶給人無限希望。擁有很強的信念，不會輕易被挫折打敗，也不怎麼受過去牽絆，每一刻都彷彿是第一次般新奇、有趣。這種特質贏來許多信任，人們不相信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號人永遠會有壞念頭，因此面對</a:t>
            </a:r>
            <a:r>
              <a:rPr lang="en-US" altLang="zh-TW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8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號人時，再頑強的對手也會失去防備，因為所有人都願意被美好的事物說服。</a:t>
            </a:r>
          </a:p>
        </p:txBody>
      </p:sp>
    </p:spTree>
    <p:extLst>
      <p:ext uri="{BB962C8B-B14F-4D97-AF65-F5344CB8AC3E}">
        <p14:creationId xmlns:p14="http://schemas.microsoft.com/office/powerpoint/2010/main" val="351691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290" y="23506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空缺數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8166F0-89B5-48E3-9E16-6BDA97EB9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0" y="830868"/>
            <a:ext cx="2485760" cy="5708045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5849157" y="6356351"/>
            <a:ext cx="30861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3D9D46B6-4C14-45DB-8D6A-EC0CB7090635}"/>
              </a:ext>
            </a:extLst>
          </p:cNvPr>
          <p:cNvSpPr txBox="1">
            <a:spLocks/>
          </p:cNvSpPr>
          <p:nvPr/>
        </p:nvSpPr>
        <p:spPr>
          <a:xfrm>
            <a:off x="3047441" y="1349477"/>
            <a:ext cx="5603431" cy="5418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缺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4】</a:t>
            </a:r>
            <a:r>
              <a:rPr lang="zh-TW" altLang="en-US" sz="20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你有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缺少組織及規律的傾向</a:t>
            </a:r>
            <a:r>
              <a:rPr lang="zh-TW" altLang="en-US" sz="20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；你不切實際，  常會幻想一些不可能或是幾乎沒什麽價值的計畫。</a:t>
            </a:r>
            <a:endParaRPr lang="en-US" altLang="zh-TW" sz="20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缺數字 </a:t>
            </a:r>
            <a:r>
              <a:rPr lang="en-US" altLang="zh-TW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5】</a:t>
            </a:r>
            <a:r>
              <a:rPr lang="zh-TW" altLang="en-US" sz="20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你有變成滾石的危險。你想經歷各式各樣的生活；你需要自由，想嘗試很多事，並想去任何地方。</a:t>
            </a:r>
            <a:endParaRPr lang="en-US" altLang="zh-TW" sz="20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TW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缺數字 </a:t>
            </a:r>
            <a:r>
              <a:rPr lang="en-US" altLang="zh-TW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6】</a:t>
            </a:r>
            <a:r>
              <a:rPr lang="zh-TW" altLang="en-US" sz="20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你的缺憾數字表現出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扭曲的理想主義，你的理想太高、不真實</a:t>
            </a:r>
            <a:r>
              <a:rPr lang="zh-TW" altLang="en-US" sz="20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，使得生活對你及他人來講都很困難；有一段時間你對自己做的事及別人做的事都感到不滿；你缺少感謝之心，這使你看不見生活中的美感。</a:t>
            </a:r>
            <a:endParaRPr lang="en-US" altLang="zh-TW" sz="20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en-US" altLang="zh-TW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缺數字 </a:t>
            </a:r>
            <a:r>
              <a:rPr lang="en-US" altLang="zh-TW" sz="20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8】</a:t>
            </a:r>
            <a:r>
              <a:rPr lang="zh-TW" altLang="en-US" sz="20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你的人生會</a:t>
            </a:r>
            <a:r>
              <a:rPr lang="zh-TW" altLang="en-US" sz="2000" b="0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因賺錢或奪得權力而冒險，你對財富的慾望使得你的個性及精神層面相形失。</a:t>
            </a:r>
          </a:p>
          <a:p>
            <a:pPr marL="0" indent="0">
              <a:lnSpc>
                <a:spcPct val="100000"/>
              </a:lnSpc>
              <a:buNone/>
            </a:pPr>
            <a:endParaRPr lang="zh-TW" altLang="en-US" sz="18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18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3748" y="1899173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命定論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算命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給我們禮物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2493307" y="3325809"/>
            <a:ext cx="4421843" cy="546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了解自己優、缺點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知命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74340" y="6305152"/>
            <a:ext cx="130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圖片取自網路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93" y="3785966"/>
            <a:ext cx="2645577" cy="2645577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D67F247E-9671-4AA4-8FE6-B1B6A5B11289}"/>
              </a:ext>
            </a:extLst>
          </p:cNvPr>
          <p:cNvSpPr txBox="1">
            <a:spLocks/>
          </p:cNvSpPr>
          <p:nvPr/>
        </p:nvSpPr>
        <p:spPr>
          <a:xfrm>
            <a:off x="2493306" y="3996979"/>
            <a:ext cx="4151659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承認自己缺點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E8ED363-A815-4CC8-8436-93A4BD2B532B}"/>
              </a:ext>
            </a:extLst>
          </p:cNvPr>
          <p:cNvSpPr txBox="1">
            <a:spLocks/>
          </p:cNvSpPr>
          <p:nvPr/>
        </p:nvSpPr>
        <p:spPr>
          <a:xfrm>
            <a:off x="2493305" y="4561702"/>
            <a:ext cx="4981035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確認努力的方向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進入造命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4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3748" y="1899173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造命論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向自己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奮鬥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發起挑戰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2493307" y="3211509"/>
            <a:ext cx="4745693" cy="546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改正行為上的缺點、壞習慣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474340" y="6305152"/>
            <a:ext cx="130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圖片取自網路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93" y="3785966"/>
            <a:ext cx="2645577" cy="2645577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D67F247E-9671-4AA4-8FE6-B1B6A5B11289}"/>
              </a:ext>
            </a:extLst>
          </p:cNvPr>
          <p:cNvSpPr txBox="1">
            <a:spLocks/>
          </p:cNvSpPr>
          <p:nvPr/>
        </p:nvSpPr>
        <p:spPr>
          <a:xfrm>
            <a:off x="2493306" y="3882679"/>
            <a:ext cx="4151659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潔淨不好的慾望、心念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BF53857-90BD-4C28-8528-92AD51B34997}"/>
              </a:ext>
            </a:extLst>
          </p:cNvPr>
          <p:cNvSpPr txBox="1">
            <a:spLocks/>
          </p:cNvSpPr>
          <p:nvPr/>
        </p:nvSpPr>
        <p:spPr>
          <a:xfrm>
            <a:off x="2493306" y="4447402"/>
            <a:ext cx="4151659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培養善良的心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天地正氣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137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0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562725" y="6556376"/>
            <a:ext cx="2057400" cy="365125"/>
          </a:xfrm>
        </p:spPr>
        <p:txBody>
          <a:bodyPr/>
          <a:lstStyle/>
          <a:p>
            <a:fld id="{D4359A0D-03BD-4F13-B5A3-586100026FC9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9F0820FD-45FF-44E9-9525-0540189A3D82}"/>
              </a:ext>
            </a:extLst>
          </p:cNvPr>
          <p:cNvSpPr/>
          <p:nvPr/>
        </p:nvSpPr>
        <p:spPr>
          <a:xfrm>
            <a:off x="1110733" y="2162175"/>
            <a:ext cx="2146818" cy="412750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 </a:t>
            </a:r>
            <a:r>
              <a:rPr lang="zh-TW" altLang="en-US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命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 </a:t>
            </a:r>
            <a:r>
              <a:rPr lang="zh-TW" altLang="en-US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 </a:t>
            </a:r>
            <a:r>
              <a:rPr lang="zh-TW" altLang="en-US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風水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4 </a:t>
            </a:r>
            <a:r>
              <a:rPr lang="zh-TW" altLang="en-US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積功德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5 </a:t>
            </a:r>
            <a:r>
              <a:rPr lang="zh-TW" altLang="en-US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讀書</a:t>
            </a:r>
          </a:p>
          <a:p>
            <a:pPr algn="ctr"/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9CEF5E3D-1D4D-44C5-B179-12E7A188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73" y="965723"/>
            <a:ext cx="2818627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古人云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BA9F99A-4F16-4E5D-8FC5-51FD840A9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6367" y="6037618"/>
            <a:ext cx="4745693" cy="546254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學習善知識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</a:t>
            </a: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修心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lang="zh-TW" alt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C6915108-FAEE-41A5-84A0-770DEF21DA88}"/>
              </a:ext>
            </a:extLst>
          </p:cNvPr>
          <p:cNvSpPr txBox="1">
            <a:spLocks/>
          </p:cNvSpPr>
          <p:nvPr/>
        </p:nvSpPr>
        <p:spPr>
          <a:xfrm>
            <a:off x="4143993" y="4806886"/>
            <a:ext cx="4151659" cy="1419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生活中實踐善知識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</a:t>
            </a: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累積自身正能量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lang="zh-TW" alt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↑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A19ACBA9-8ED0-43D1-A9DD-F3B71B0A5B54}"/>
              </a:ext>
            </a:extLst>
          </p:cNvPr>
          <p:cNvSpPr txBox="1">
            <a:spLocks/>
          </p:cNvSpPr>
          <p:nvPr/>
        </p:nvSpPr>
        <p:spPr>
          <a:xfrm>
            <a:off x="4143991" y="2999449"/>
            <a:ext cx="4151659" cy="19629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自身正氣能量充滿帶動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生活品質提升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</a:t>
            </a: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精神能量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</a:t>
            </a: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先天風水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lang="zh-TW" alt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</a:t>
            </a: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福人居福地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</a:t>
            </a: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後天風水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lang="zh-TW" altLang="en-US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↑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D4810AAF-8C60-43FF-8AB2-DEC2515D9868}"/>
              </a:ext>
            </a:extLst>
          </p:cNvPr>
          <p:cNvSpPr txBox="1">
            <a:spLocks/>
          </p:cNvSpPr>
          <p:nvPr/>
        </p:nvSpPr>
        <p:spPr>
          <a:xfrm>
            <a:off x="4143991" y="1690516"/>
            <a:ext cx="4151659" cy="1394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心開氣通能量轉動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</a:t>
            </a: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高能量人事物吸引聚集</a:t>
            </a:r>
            <a:r>
              <a:rPr lang="en-US" altLang="zh-TW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endParaRPr lang="zh-TW" alt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↑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58DB1709-251C-4FD9-9F04-D0C0DD0C6CDC}"/>
              </a:ext>
            </a:extLst>
          </p:cNvPr>
          <p:cNvSpPr txBox="1">
            <a:spLocks/>
          </p:cNvSpPr>
          <p:nvPr/>
        </p:nvSpPr>
        <p:spPr>
          <a:xfrm>
            <a:off x="4143994" y="784650"/>
            <a:ext cx="4151659" cy="1120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發願立志創造命運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18054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3748" y="1244654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命運是生活中每一個當下累積而成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252666" y="2352931"/>
            <a:ext cx="6453060" cy="34840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我的工作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我的家庭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父母、夫妻、親子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、婆媳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我的人際關係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上司、 同事、朋友 、 陌生人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疫情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、全球經濟、社會風氣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我的每一個選擇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C574C193-FA0A-4607-95F5-8E6A14DC0B65}"/>
              </a:ext>
            </a:extLst>
          </p:cNvPr>
          <p:cNvSpPr txBox="1">
            <a:spLocks/>
          </p:cNvSpPr>
          <p:nvPr/>
        </p:nvSpPr>
        <p:spPr>
          <a:xfrm>
            <a:off x="3800475" y="5456603"/>
            <a:ext cx="4746759" cy="14311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心有沒有打結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 algn="dist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心有沒有鎖住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9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8" y="484358"/>
            <a:ext cx="7886700" cy="994172"/>
          </a:xfrm>
        </p:spPr>
        <p:txBody>
          <a:bodyPr/>
          <a:lstStyle/>
          <a:p>
            <a:pPr algn="ctr"/>
            <a:r>
              <a:rPr lang="en-US" altLang="zh-TW" dirty="0"/>
              <a:t>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廿字真言的能量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67F66BC-0486-4D70-9B36-1E2A85F2F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79" y="1478530"/>
            <a:ext cx="2838037" cy="4014450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4B0EA8FA-7C99-49DB-A1F9-304FE47C23CD}"/>
              </a:ext>
            </a:extLst>
          </p:cNvPr>
          <p:cNvSpPr txBox="1">
            <a:spLocks/>
          </p:cNvSpPr>
          <p:nvPr/>
        </p:nvSpPr>
        <p:spPr>
          <a:xfrm>
            <a:off x="1305725" y="5508468"/>
            <a:ext cx="7057225" cy="7041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用愛與關懷處世做人、解心結</a:t>
            </a:r>
            <a:b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 algn="ctr">
              <a:buFont typeface="Wingdings" panose="05000000000000000000" pitchFamily="2" charset="2"/>
              <a:buAutoNum type="circleNumWdWhitePlain"/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 algn="ctr">
              <a:buFont typeface="Wingdings" panose="05000000000000000000" pitchFamily="2" charset="2"/>
              <a:buAutoNum type="circleNumWdWhitePlain"/>
            </a:pP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4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13468" y="21551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+mj-ea"/>
              </a:rPr>
              <a:t>【</a:t>
            </a:r>
            <a:r>
              <a:rPr lang="zh-TW" altLang="en-US" sz="3600" dirty="0">
                <a:latin typeface="+mj-ea"/>
              </a:rPr>
              <a:t>學歷</a:t>
            </a:r>
            <a:r>
              <a:rPr lang="en-US" altLang="zh-TW" sz="3600" dirty="0">
                <a:latin typeface="+mj-ea"/>
              </a:rPr>
              <a:t>&amp;</a:t>
            </a:r>
            <a:r>
              <a:rPr lang="zh-TW" altLang="en-US" sz="3600" dirty="0">
                <a:latin typeface="+mj-ea"/>
              </a:rPr>
              <a:t>工作經歷</a:t>
            </a:r>
            <a:r>
              <a:rPr lang="en-US" altLang="zh-TW" sz="3600" dirty="0">
                <a:latin typeface="+mj-ea"/>
              </a:rPr>
              <a:t>】</a:t>
            </a:r>
            <a:endParaRPr lang="zh-TW" altLang="en-US" sz="3600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7473" y="1117113"/>
            <a:ext cx="5583362" cy="3263504"/>
          </a:xfrm>
        </p:spPr>
        <p:txBody>
          <a:bodyPr/>
          <a:lstStyle/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銘傳大學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數位多媒體設計學系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+mj-lt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中華民國海軍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義務役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85763" indent="-385763">
              <a:buFont typeface="+mj-lt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居家裝潢及木作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+mj-lt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科影數位影像有限公司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後製人員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+mj-lt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現任飛闕教化平台有限公司設計部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FAFAE6C-D17F-429A-B74A-6FCE5B6835E3}"/>
              </a:ext>
            </a:extLst>
          </p:cNvPr>
          <p:cNvSpPr txBox="1">
            <a:spLocks/>
          </p:cNvSpPr>
          <p:nvPr/>
        </p:nvSpPr>
        <p:spPr>
          <a:xfrm>
            <a:off x="3342495" y="345182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【</a:t>
            </a:r>
            <a:r>
              <a:rPr lang="zh-TW" altLang="en-US" sz="3600" dirty="0"/>
              <a:t>學道歷程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F4743F38-EADD-46C0-A327-FBEB6C398DFD}"/>
              </a:ext>
            </a:extLst>
          </p:cNvPr>
          <p:cNvSpPr txBox="1">
            <a:spLocks/>
          </p:cNvSpPr>
          <p:nvPr/>
        </p:nvSpPr>
        <p:spPr>
          <a:xfrm>
            <a:off x="3456500" y="4383164"/>
            <a:ext cx="6476486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正宗靜坐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105)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+mj-lt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正宗複訓班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106)</a:t>
            </a:r>
          </a:p>
          <a:p>
            <a:pPr marL="385763" indent="-385763">
              <a:buFont typeface="+mj-lt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曾任新北初院教務中心副執事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+mj-lt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現任新北初院教務中心執事</a:t>
            </a:r>
            <a:endParaRPr lang="zh-TW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1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09C9FC5-B742-4498-A29A-5A4A377B63A7}"/>
              </a:ext>
            </a:extLst>
          </p:cNvPr>
          <p:cNvSpPr txBox="1">
            <a:spLocks/>
          </p:cNvSpPr>
          <p:nvPr/>
        </p:nvSpPr>
        <p:spPr>
          <a:xfrm>
            <a:off x="1019830" y="5173771"/>
            <a:ext cx="200250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黃元暉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26A75B-C940-44FD-BC7C-63E011964B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812" r="117" b="925"/>
          <a:stretch/>
        </p:blipFill>
        <p:spPr>
          <a:xfrm>
            <a:off x="441729" y="686414"/>
            <a:ext cx="2857226" cy="4334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6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2017" y="15699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/>
              <a:t>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愛的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種智慧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1252665" y="2090714"/>
            <a:ext cx="6785405" cy="34840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TW" altLang="zh-TW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E05DAEB-B4C1-4772-AC9B-D193BC3906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r="24184"/>
          <a:stretch/>
        </p:blipFill>
        <p:spPr>
          <a:xfrm rot="16200000">
            <a:off x="1777485" y="971294"/>
            <a:ext cx="5735763" cy="5965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1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49" y="46350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/>
              <a:t>【</a:t>
            </a:r>
            <a:r>
              <a:rPr lang="zh-TW" altLang="en-US" sz="3600" dirty="0"/>
              <a:t>練習轉念 看見真相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C544A41E-68B6-43CC-A55F-DBE6F3F84642}"/>
              </a:ext>
            </a:extLst>
          </p:cNvPr>
          <p:cNvSpPr txBox="1">
            <a:spLocks/>
          </p:cNvSpPr>
          <p:nvPr/>
        </p:nvSpPr>
        <p:spPr>
          <a:xfrm>
            <a:off x="1557121" y="5464278"/>
            <a:ext cx="6029754" cy="994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生活中發生的每一件事都有意義，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只要我們能發現。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60EC321-4539-48BC-9D2D-18A127465F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12" y="1548572"/>
            <a:ext cx="5399773" cy="3915706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5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2D8DCD6-F38E-492C-8937-5F76A4E1E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66" y="699824"/>
            <a:ext cx="6800068" cy="62198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08" y="185834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dirty="0"/>
              <a:t>廿字靜心的流程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2665" y="2535391"/>
            <a:ext cx="6476486" cy="3263504"/>
          </a:xfrm>
        </p:spPr>
        <p:txBody>
          <a:bodyPr>
            <a:normAutofit/>
          </a:bodyPr>
          <a:lstStyle/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ACD6D79C-66B0-4392-8C41-B0219460834F}"/>
              </a:ext>
            </a:extLst>
          </p:cNvPr>
          <p:cNvSpPr txBox="1">
            <a:spLocks/>
          </p:cNvSpPr>
          <p:nvPr/>
        </p:nvSpPr>
        <p:spPr>
          <a:xfrm>
            <a:off x="401444" y="5503781"/>
            <a:ext cx="3425710" cy="9373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起源、感恩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 冷靜，抽離情緒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1D0A1D1D-8D49-483F-A735-9BF2EFB59BDA}"/>
              </a:ext>
            </a:extLst>
          </p:cNvPr>
          <p:cNvSpPr txBox="1">
            <a:spLocks/>
          </p:cNvSpPr>
          <p:nvPr/>
        </p:nvSpPr>
        <p:spPr>
          <a:xfrm>
            <a:off x="239911" y="1794052"/>
            <a:ext cx="3425710" cy="147613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AutoNum type="circleNumWdWhitePlain" startAt="2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自淨其意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  發生這件事情，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我的想法是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好跟不好都列出來</a:t>
            </a: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FEAD5ABB-0E77-42F5-BBE4-D9E35A714048}"/>
              </a:ext>
            </a:extLst>
          </p:cNvPr>
          <p:cNvSpPr txBox="1">
            <a:spLocks/>
          </p:cNvSpPr>
          <p:nvPr/>
        </p:nvSpPr>
        <p:spPr>
          <a:xfrm>
            <a:off x="5632956" y="495274"/>
            <a:ext cx="3425710" cy="14761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AutoNum type="circleNumWdWhitePlain" startAt="3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看見事情的真相，也看清自己的心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  我該怎麼做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CD749F6-7D99-4F07-805A-47406557CCEC}"/>
              </a:ext>
            </a:extLst>
          </p:cNvPr>
          <p:cNvSpPr txBox="1">
            <a:spLocks/>
          </p:cNvSpPr>
          <p:nvPr/>
        </p:nvSpPr>
        <p:spPr>
          <a:xfrm>
            <a:off x="5632956" y="5026622"/>
            <a:ext cx="3425710" cy="14761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AutoNum type="circleNumWdWhitePlain" startAt="4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向自己奮鬥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三奮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 面對並突破自己的缺 失 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15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8481" y="339879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dirty="0"/>
              <a:t>廿字的實踐層次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CFFF4C7-984D-4EBF-81D8-C4B0A5C53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43" y="1126154"/>
            <a:ext cx="5483930" cy="5452712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65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3A31D8-377D-4158-9B17-D0D937AC8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5B0E3AA-9CD5-4F35-B197-D390E8217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3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02B926-FF89-412B-98DD-C51F8E86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1FAA14C-68FF-49D4-B2A5-FA77C6FB6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71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F4C92E-AB16-4FA0-9D9E-1B3D3C56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3857406-17DF-4822-8B17-F0EBD3C91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2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5D36A0-7B69-4D98-BB73-71064927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2FB2A49-10B3-4AA9-9670-064AE522E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1FBA300-1C59-4EA8-A59E-00E7F1942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7CBE87B-F6D3-4DDA-8715-AE7404862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6A1E68C-F4FE-4A0A-9C35-C652CF684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63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19975DF-C2C1-4547-8069-49C499C9C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r="1563" b="18466"/>
          <a:stretch/>
        </p:blipFill>
        <p:spPr>
          <a:xfrm>
            <a:off x="2206170" y="554648"/>
            <a:ext cx="4731659" cy="6049351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4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8145750-AD02-4253-ACEB-EEB709D466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36" b="57972" l="23229" r="71250">
                        <a14:foregroundMark x1="50833" y1="31829" x2="60104" y2="29953"/>
                        <a14:foregroundMark x1="48229" y1="32356" x2="50833" y2="31829"/>
                        <a14:foregroundMark x1="60104" y1="29953" x2="59896" y2="33880"/>
                        <a14:foregroundMark x1="34479" y1="37222" x2="32708" y2="43611"/>
                        <a14:foregroundMark x1="30521" y1="46131" x2="32604" y2="53165"/>
                        <a14:foregroundMark x1="32604" y1="53165" x2="57083" y2="57562"/>
                        <a14:foregroundMark x1="57083" y1="57562" x2="68229" y2="58030"/>
                        <a14:foregroundMark x1="71250" y1="56917" x2="71250" y2="56917"/>
                        <a14:foregroundMark x1="29792" y1="47773" x2="29792" y2="47773"/>
                        <a14:foregroundMark x1="23854" y1="42321" x2="23854" y2="42321"/>
                        <a14:foregroundMark x1="26250" y1="42204" x2="26250" y2="42204"/>
                        <a14:foregroundMark x1="24375" y1="44256" x2="24375" y2="44256"/>
                        <a14:foregroundMark x1="24688" y1="47245" x2="24688" y2="47245"/>
                        <a14:foregroundMark x1="24167" y1="47773" x2="24167" y2="47773"/>
                        <a14:foregroundMark x1="24479" y1="49297" x2="24479" y2="49297"/>
                        <a14:foregroundMark x1="26354" y1="49883" x2="26354" y2="49883"/>
                        <a14:foregroundMark x1="25208" y1="49414" x2="25208" y2="49414"/>
                        <a14:foregroundMark x1="24792" y1="48710" x2="24792" y2="48710"/>
                        <a14:foregroundMark x1="24063" y1="49707" x2="24063" y2="49707"/>
                        <a14:foregroundMark x1="23229" y1="49941" x2="23229" y2="49941"/>
                        <a14:backgroundMark x1="51250" y1="31829" x2="51250" y2="31829"/>
                        <a14:backgroundMark x1="50729" y1="32356" x2="50729" y2="32356"/>
                        <a14:backgroundMark x1="51250" y1="31829" x2="51250" y2="31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78" t="29167" r="25812" b="39862"/>
          <a:stretch/>
        </p:blipFill>
        <p:spPr>
          <a:xfrm>
            <a:off x="1885950" y="842424"/>
            <a:ext cx="5048250" cy="517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3748" y="1899173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dirty="0"/>
              <a:t>彩繪人生藍圖的方法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2493306" y="3089104"/>
            <a:ext cx="4151659" cy="546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認識自己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命定論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74340" y="6305152"/>
            <a:ext cx="130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圖片取自網路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93" y="3785966"/>
            <a:ext cx="2645577" cy="2645577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D67F247E-9671-4AA4-8FE6-B1B6A5B11289}"/>
              </a:ext>
            </a:extLst>
          </p:cNvPr>
          <p:cNvSpPr txBox="1">
            <a:spLocks/>
          </p:cNvSpPr>
          <p:nvPr/>
        </p:nvSpPr>
        <p:spPr>
          <a:xfrm>
            <a:off x="2493305" y="3691529"/>
            <a:ext cx="4151659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向自己奮鬥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造命論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D5D00A16-C62B-4FF1-865D-E504E9AA434F}"/>
              </a:ext>
            </a:extLst>
          </p:cNvPr>
          <p:cNvSpPr txBox="1">
            <a:spLocks/>
          </p:cNvSpPr>
          <p:nvPr/>
        </p:nvSpPr>
        <p:spPr>
          <a:xfrm>
            <a:off x="2496170" y="4254852"/>
            <a:ext cx="5581030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生活中實踐廿字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靜坐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C96BCC37-A8D3-47E2-896D-49C2F824D2AF}"/>
              </a:ext>
            </a:extLst>
          </p:cNvPr>
          <p:cNvSpPr txBox="1">
            <a:spLocks/>
          </p:cNvSpPr>
          <p:nvPr/>
        </p:nvSpPr>
        <p:spPr>
          <a:xfrm>
            <a:off x="2496169" y="4857277"/>
            <a:ext cx="4151659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創造命運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6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0" grpId="0"/>
      <p:bldP spid="8" grpId="0" build="p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2"/>
                    </a14:imgEffect>
                    <a14:imgEffect>
                      <a14:saturation sat="338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56" y="1314453"/>
            <a:ext cx="2560617" cy="3240741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01D63FD-E080-42D3-93A5-6D33204E3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57" y="4143281"/>
            <a:ext cx="2678885" cy="15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540A95D-E821-4B76-80B9-BD5E40760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7278"/>
          <a:stretch/>
        </p:blipFill>
        <p:spPr>
          <a:xfrm>
            <a:off x="1114421" y="656311"/>
            <a:ext cx="6915158" cy="62016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925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/>
              <a:t>【</a:t>
            </a:r>
            <a:r>
              <a:rPr lang="zh-TW" altLang="en-US" sz="3600" dirty="0"/>
              <a:t>我在哪個位置</a:t>
            </a:r>
            <a:r>
              <a:rPr lang="en-US" altLang="zh-TW" sz="3600" dirty="0"/>
              <a:t>?】</a:t>
            </a:r>
            <a:endParaRPr lang="zh-TW" altLang="en-US" sz="36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2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3748" y="1899173"/>
            <a:ext cx="7886700" cy="994172"/>
          </a:xfrm>
        </p:spPr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命</a:t>
            </a:r>
            <a:r>
              <a:rPr lang="en-US" altLang="zh-TW" dirty="0"/>
              <a:t>(</a:t>
            </a:r>
            <a:r>
              <a:rPr lang="zh-TW" altLang="en-US" dirty="0"/>
              <a:t>氣</a:t>
            </a:r>
            <a:r>
              <a:rPr lang="en-US" altLang="zh-TW" dirty="0"/>
              <a:t>)</a:t>
            </a:r>
            <a:r>
              <a:rPr lang="zh-TW" altLang="en-US" dirty="0"/>
              <a:t>運是什麼</a:t>
            </a:r>
            <a:r>
              <a:rPr lang="en-US" altLang="zh-TW" dirty="0"/>
              <a:t>?】</a:t>
            </a:r>
            <a:endParaRPr lang="zh-TW" altLang="en-US" dirty="0"/>
          </a:p>
        </p:txBody>
      </p:sp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2493307" y="3582984"/>
            <a:ext cx="4151659" cy="546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一齣戲的劇本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D67F247E-9671-4AA4-8FE6-B1B6A5B11289}"/>
              </a:ext>
            </a:extLst>
          </p:cNvPr>
          <p:cNvSpPr txBox="1">
            <a:spLocks/>
          </p:cNvSpPr>
          <p:nvPr/>
        </p:nvSpPr>
        <p:spPr>
          <a:xfrm>
            <a:off x="2493306" y="4254154"/>
            <a:ext cx="4151659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一張人生的設計圖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C5C196F-C78D-4266-8349-B30860A5A2EA}"/>
              </a:ext>
            </a:extLst>
          </p:cNvPr>
          <p:cNvSpPr txBox="1"/>
          <p:nvPr/>
        </p:nvSpPr>
        <p:spPr>
          <a:xfrm>
            <a:off x="5922795" y="6149646"/>
            <a:ext cx="130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圖片取自網路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 descr="Free vector helpful tip composition with flat design">
            <a:extLst>
              <a:ext uri="{FF2B5EF4-FFF2-40B4-BE49-F238E27FC236}">
                <a16:creationId xmlns:a16="http://schemas.microsoft.com/office/drawing/2014/main" id="{B68B859D-5117-4523-942C-16337642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46486" l="0" r="89617">
                        <a14:foregroundMark x1="68530" y1="16134" x2="68530" y2="16134"/>
                        <a14:foregroundMark x1="63578" y1="20447" x2="63578" y2="20447"/>
                        <a14:foregroundMark x1="76997" y1="29393" x2="76997" y2="29393"/>
                        <a14:foregroundMark x1="65655" y1="27636" x2="65655" y2="27636"/>
                        <a14:foregroundMark x1="69489" y1="39297" x2="69489" y2="39297"/>
                        <a14:foregroundMark x1="61502" y1="34824" x2="61502" y2="34824"/>
                        <a14:foregroundMark x1="61502" y1="34824" x2="61502" y2="34824"/>
                        <a14:foregroundMark x1="70607" y1="15815" x2="68690" y2="17093"/>
                        <a14:foregroundMark x1="64217" y1="19010" x2="63738" y2="21086"/>
                        <a14:foregroundMark x1="63099" y1="33227" x2="60863" y2="36581"/>
                        <a14:foregroundMark x1="71725" y1="39936" x2="65655" y2="37380"/>
                        <a14:foregroundMark x1="65655" y1="37380" x2="65655" y2="3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4010" flipH="1">
            <a:off x="5553868" y="4237438"/>
            <a:ext cx="3627544" cy="38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投影片編號版面配置區 4">
            <a:extLst>
              <a:ext uri="{FF2B5EF4-FFF2-40B4-BE49-F238E27FC236}">
                <a16:creationId xmlns:a16="http://schemas.microsoft.com/office/drawing/2014/main" id="{6E5E62CD-3440-4BBF-AE21-56502EDDDF2B}"/>
              </a:ext>
            </a:extLst>
          </p:cNvPr>
          <p:cNvSpPr txBox="1">
            <a:spLocks/>
          </p:cNvSpPr>
          <p:nvPr/>
        </p:nvSpPr>
        <p:spPr>
          <a:xfrm>
            <a:off x="6200775" y="60515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359A0D-03BD-4F13-B5A3-586100026FC9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5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3748" y="1899173"/>
            <a:ext cx="7886700" cy="994172"/>
          </a:xfrm>
        </p:spPr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影響命運的因素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D67F247E-9671-4AA4-8FE6-B1B6A5B11289}"/>
              </a:ext>
            </a:extLst>
          </p:cNvPr>
          <p:cNvSpPr txBox="1">
            <a:spLocks/>
          </p:cNvSpPr>
          <p:nvPr/>
        </p:nvSpPr>
        <p:spPr>
          <a:xfrm>
            <a:off x="1407458" y="3298517"/>
            <a:ext cx="4875558" cy="546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因果業力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累世旅行的能量財產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1B5D576B-2BAC-4EF4-B089-66A135C3B95F}"/>
              </a:ext>
            </a:extLst>
          </p:cNvPr>
          <p:cNvSpPr txBox="1">
            <a:spLocks/>
          </p:cNvSpPr>
          <p:nvPr/>
        </p:nvSpPr>
        <p:spPr>
          <a:xfrm>
            <a:off x="1407457" y="3822907"/>
            <a:ext cx="4542183" cy="546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願力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行善服務他人的目標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8691816-6671-4AF4-8C6A-A0D30AAFA998}"/>
              </a:ext>
            </a:extLst>
          </p:cNvPr>
          <p:cNvSpPr txBox="1"/>
          <p:nvPr/>
        </p:nvSpPr>
        <p:spPr>
          <a:xfrm>
            <a:off x="5960895" y="6140121"/>
            <a:ext cx="1306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圖片取自網路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2" descr="Free vector helpful tip composition with flat design">
            <a:extLst>
              <a:ext uri="{FF2B5EF4-FFF2-40B4-BE49-F238E27FC236}">
                <a16:creationId xmlns:a16="http://schemas.microsoft.com/office/drawing/2014/main" id="{6A0B6626-F45B-4B2A-BE71-EE432F203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46486" l="0" r="89617">
                        <a14:foregroundMark x1="68530" y1="16134" x2="68530" y2="16134"/>
                        <a14:foregroundMark x1="63578" y1="20447" x2="63578" y2="20447"/>
                        <a14:foregroundMark x1="76997" y1="29393" x2="76997" y2="29393"/>
                        <a14:foregroundMark x1="65655" y1="27636" x2="65655" y2="27636"/>
                        <a14:foregroundMark x1="69489" y1="39297" x2="69489" y2="39297"/>
                        <a14:foregroundMark x1="61502" y1="34824" x2="61502" y2="34824"/>
                        <a14:foregroundMark x1="61502" y1="34824" x2="61502" y2="34824"/>
                        <a14:foregroundMark x1="70607" y1="15815" x2="68690" y2="17093"/>
                        <a14:foregroundMark x1="64217" y1="19010" x2="63738" y2="21086"/>
                        <a14:foregroundMark x1="63099" y1="33227" x2="60863" y2="36581"/>
                        <a14:foregroundMark x1="71725" y1="39936" x2="65655" y2="37380"/>
                        <a14:foregroundMark x1="65655" y1="37380" x2="65655" y2="37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4010" flipH="1">
            <a:off x="5591968" y="4227913"/>
            <a:ext cx="3627544" cy="382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投影片編號版面配置區 4">
            <a:extLst>
              <a:ext uri="{FF2B5EF4-FFF2-40B4-BE49-F238E27FC236}">
                <a16:creationId xmlns:a16="http://schemas.microsoft.com/office/drawing/2014/main" id="{BDF68315-9AE1-4FC1-BE88-EFA49DF6C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75" y="6042026"/>
            <a:ext cx="2057400" cy="365125"/>
          </a:xfrm>
        </p:spPr>
        <p:txBody>
          <a:bodyPr/>
          <a:lstStyle/>
          <a:p>
            <a:fld id="{D4359A0D-03BD-4F13-B5A3-586100026FC9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83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3115" y="820074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dirty="0"/>
              <a:t>好命歹命的定義</a:t>
            </a:r>
            <a:r>
              <a:rPr lang="en-US" altLang="zh-TW" sz="3600" dirty="0"/>
              <a:t>?】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2032" y="2063756"/>
            <a:ext cx="4070106" cy="3326392"/>
          </a:xfrm>
        </p:spPr>
        <p:txBody>
          <a:bodyPr>
            <a:normAutofit lnSpcReduction="10000"/>
          </a:bodyPr>
          <a:lstStyle/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出生背景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個人特質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人際關係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婚姻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親子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身體狀況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7</a:t>
            </a:fld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80C17087-CB6E-4F51-AEC4-7618A58F46A0}"/>
              </a:ext>
            </a:extLst>
          </p:cNvPr>
          <p:cNvSpPr txBox="1">
            <a:spLocks/>
          </p:cNvSpPr>
          <p:nvPr/>
        </p:nvSpPr>
        <p:spPr>
          <a:xfrm>
            <a:off x="4152034" y="1971347"/>
            <a:ext cx="4886088" cy="6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家境、父母、兄弟姊妹</a:t>
            </a:r>
            <a:endParaRPr lang="en-US" altLang="zh-TW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9FD76CFF-8DAD-45DA-A397-7479802D3B17}"/>
              </a:ext>
            </a:extLst>
          </p:cNvPr>
          <p:cNvSpPr txBox="1">
            <a:spLocks/>
          </p:cNvSpPr>
          <p:nvPr/>
        </p:nvSpPr>
        <p:spPr>
          <a:xfrm>
            <a:off x="4152033" y="2471111"/>
            <a:ext cx="3854803" cy="6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性格、 外貌、天賦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96CC4D08-5605-4821-B59B-9CE7A03B767D}"/>
              </a:ext>
            </a:extLst>
          </p:cNvPr>
          <p:cNvSpPr txBox="1">
            <a:spLocks/>
          </p:cNvSpPr>
          <p:nvPr/>
        </p:nvSpPr>
        <p:spPr>
          <a:xfrm>
            <a:off x="4159122" y="2951107"/>
            <a:ext cx="3854803" cy="6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人緣好、貴人相助</a:t>
            </a:r>
            <a:endParaRPr lang="en-US" altLang="zh-TW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FC825A3-2A58-423B-BF5F-F95BA20B8060}"/>
              </a:ext>
            </a:extLst>
          </p:cNvPr>
          <p:cNvSpPr txBox="1">
            <a:spLocks/>
          </p:cNvSpPr>
          <p:nvPr/>
        </p:nvSpPr>
        <p:spPr>
          <a:xfrm>
            <a:off x="4152032" y="3447511"/>
            <a:ext cx="3854803" cy="6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薪水、職位升遷</a:t>
            </a:r>
            <a:endParaRPr lang="zh-TW" altLang="zh-TW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E19A9326-F879-4807-8135-512F768251E2}"/>
              </a:ext>
            </a:extLst>
          </p:cNvPr>
          <p:cNvSpPr txBox="1">
            <a:spLocks/>
          </p:cNvSpPr>
          <p:nvPr/>
        </p:nvSpPr>
        <p:spPr>
          <a:xfrm>
            <a:off x="4152030" y="3951491"/>
            <a:ext cx="3854803" cy="6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有好先生、好太太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A11ACAC3-E728-4C37-B83B-1982068B3102}"/>
              </a:ext>
            </a:extLst>
          </p:cNvPr>
          <p:cNvSpPr txBox="1">
            <a:spLocks/>
          </p:cNvSpPr>
          <p:nvPr/>
        </p:nvSpPr>
        <p:spPr>
          <a:xfrm>
            <a:off x="4152028" y="4454175"/>
            <a:ext cx="3854803" cy="6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孩子孝順、有成就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96721AE7-5360-4E40-ADA6-6075B94E07A9}"/>
              </a:ext>
            </a:extLst>
          </p:cNvPr>
          <p:cNvSpPr txBox="1">
            <a:spLocks/>
          </p:cNvSpPr>
          <p:nvPr/>
        </p:nvSpPr>
        <p:spPr>
          <a:xfrm>
            <a:off x="4152026" y="4910118"/>
            <a:ext cx="3854803" cy="6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健康、長壽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8BE3D68-AB26-4845-9092-9275058252EB}"/>
              </a:ext>
            </a:extLst>
          </p:cNvPr>
          <p:cNvSpPr/>
          <p:nvPr/>
        </p:nvSpPr>
        <p:spPr>
          <a:xfrm>
            <a:off x="4294040" y="5499285"/>
            <a:ext cx="3712789" cy="12035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我們能改變什麼呢 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18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3748" y="1899173"/>
            <a:ext cx="7886700" cy="994172"/>
          </a:xfrm>
        </p:spPr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命定論 </a:t>
            </a:r>
            <a:r>
              <a:rPr lang="en-US" altLang="zh-TW" dirty="0"/>
              <a:t>vs</a:t>
            </a:r>
            <a:r>
              <a:rPr lang="zh-TW" altLang="en-US" dirty="0"/>
              <a:t> 造命論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14" name="內容版面配置區 2"/>
          <p:cNvSpPr>
            <a:spLocks noGrp="1"/>
          </p:cNvSpPr>
          <p:nvPr>
            <p:ph idx="1"/>
          </p:nvPr>
        </p:nvSpPr>
        <p:spPr>
          <a:xfrm>
            <a:off x="2493306" y="3582984"/>
            <a:ext cx="5421969" cy="546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命運注定好好，無法改變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算命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D67F247E-9671-4AA4-8FE6-B1B6A5B11289}"/>
              </a:ext>
            </a:extLst>
          </p:cNvPr>
          <p:cNvSpPr txBox="1">
            <a:spLocks/>
          </p:cNvSpPr>
          <p:nvPr/>
        </p:nvSpPr>
        <p:spPr>
          <a:xfrm>
            <a:off x="2493306" y="4254153"/>
            <a:ext cx="4151659" cy="1145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努力創造自己的人生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我命由我不由天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14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686" y="403928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命定論互動體驗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生命靈數</a:t>
            </a:r>
            <a:r>
              <a:rPr lang="en-US" altLang="zh-TW" sz="3600" dirty="0"/>
              <a:t>】</a:t>
            </a:r>
            <a:endParaRPr lang="zh-TW" altLang="en-US" sz="36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18166F0-89B5-48E3-9E16-6BDA97EB9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830868"/>
            <a:ext cx="2485760" cy="5708045"/>
          </a:xfr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9A0D-03BD-4F13-B5A3-586100026FC9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3ED7F98-03CE-423C-B58A-6B65C4BA0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34" y="5389864"/>
            <a:ext cx="1149049" cy="1149049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706A4286-2717-4ADD-9831-4F7193FFE5CA}"/>
              </a:ext>
            </a:extLst>
          </p:cNvPr>
          <p:cNvSpPr txBox="1">
            <a:spLocks/>
          </p:cNvSpPr>
          <p:nvPr/>
        </p:nvSpPr>
        <p:spPr>
          <a:xfrm>
            <a:off x="1610579" y="5876112"/>
            <a:ext cx="1149049" cy="544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測試網站 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QR code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644E67C-12D4-4348-98C4-C7DAA5FE22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4986" r="50770" b="5259"/>
          <a:stretch/>
        </p:blipFill>
        <p:spPr>
          <a:xfrm>
            <a:off x="481284" y="1575394"/>
            <a:ext cx="3205849" cy="3225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9C5D98A4-53BC-4ABE-B2B8-34F057E832A8}"/>
              </a:ext>
            </a:extLst>
          </p:cNvPr>
          <p:cNvSpPr txBox="1">
            <a:spLocks/>
          </p:cNvSpPr>
          <p:nvPr/>
        </p:nvSpPr>
        <p:spPr>
          <a:xfrm>
            <a:off x="3898889" y="1414912"/>
            <a:ext cx="3795668" cy="3590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3400" dirty="0">
                <a:highlight>
                  <a:srgbClr val="C0C0C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1990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年 </a:t>
            </a:r>
            <a:r>
              <a:rPr lang="en-US" altLang="zh-TW" sz="3400" dirty="0">
                <a:highlight>
                  <a:srgbClr val="C0C0C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月 </a:t>
            </a:r>
            <a:r>
              <a:rPr lang="en-US" altLang="zh-TW" sz="3400" dirty="0">
                <a:highlight>
                  <a:srgbClr val="C0C0C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日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先天數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生日數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星座數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天賦數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空缺數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</a:p>
          <a:p>
            <a:pPr marL="0" indent="0">
              <a:buNone/>
            </a:pPr>
            <a:endParaRPr lang="zh-TW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buFont typeface="Wingdings" panose="05000000000000000000" pitchFamily="2" charset="2"/>
              <a:buAutoNum type="circleNumWdWhitePlain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150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2020</TotalTime>
  <Words>1627</Words>
  <Application>Microsoft Office PowerPoint</Application>
  <PresentationFormat>如螢幕大小 (4:3)</PresentationFormat>
  <Paragraphs>198</Paragraphs>
  <Slides>30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8" baseType="lpstr">
      <vt:lpstr>微軟正黑體</vt:lpstr>
      <vt:lpstr>新細明體</vt:lpstr>
      <vt:lpstr>Arial</vt:lpstr>
      <vt:lpstr>Calibri</vt:lpstr>
      <vt:lpstr>Calibri Light</vt:lpstr>
      <vt:lpstr>Helvetica</vt:lpstr>
      <vt:lpstr>Wingdings</vt:lpstr>
      <vt:lpstr>Office 佈景主題</vt:lpstr>
      <vt:lpstr>廿字真言與人生藍圖</vt:lpstr>
      <vt:lpstr>【學歷&amp;工作經歷】</vt:lpstr>
      <vt:lpstr>【彩繪人生藍圖的方法】</vt:lpstr>
      <vt:lpstr>【我在哪個位置?】</vt:lpstr>
      <vt:lpstr>【命(氣)運是什麼?】</vt:lpstr>
      <vt:lpstr>【影響命運的因素】</vt:lpstr>
      <vt:lpstr>【好命歹命的定義?】</vt:lpstr>
      <vt:lpstr>【命定論 vs 造命論】</vt:lpstr>
      <vt:lpstr>【命定論互動體驗-生命靈數】</vt:lpstr>
      <vt:lpstr>【先天數 3 創意數】</vt:lpstr>
      <vt:lpstr>【生日數 2】</vt:lpstr>
      <vt:lpstr>【星座數 7 天秤座】</vt:lpstr>
      <vt:lpstr>【天賦數 3  9 】</vt:lpstr>
      <vt:lpstr>【空缺數 4 5 6 8】</vt:lpstr>
      <vt:lpstr>【命定論(算命)給我們禮物】</vt:lpstr>
      <vt:lpstr>【造命論-向自己(奮鬥)發起挑戰】</vt:lpstr>
      <vt:lpstr>【古人云】</vt:lpstr>
      <vt:lpstr>【命運是生活中每一個當下累積而成】</vt:lpstr>
      <vt:lpstr>【廿字真言的能量】</vt:lpstr>
      <vt:lpstr>【愛的20種智慧】</vt:lpstr>
      <vt:lpstr>【練習轉念 看見真相】</vt:lpstr>
      <vt:lpstr>【廿字靜心的流程】</vt:lpstr>
      <vt:lpstr>【廿字的實踐層次】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靜心靜坐教學與實作</dc:title>
  <dc:creator>user</dc:creator>
  <cp:lastModifiedBy>邱雅明</cp:lastModifiedBy>
  <cp:revision>91</cp:revision>
  <dcterms:created xsi:type="dcterms:W3CDTF">2023-04-14T05:45:44Z</dcterms:created>
  <dcterms:modified xsi:type="dcterms:W3CDTF">2023-07-05T14:09:41Z</dcterms:modified>
</cp:coreProperties>
</file>